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9.xml" ContentType="application/vnd.openxmlformats-officedocument.presentationml.tags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52.xml" ContentType="application/vnd.openxmlformats-officedocument.presentationml.slideLayout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50.xml" ContentType="application/vnd.openxmlformats-officedocument.presentationml.slideLayout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96" r:id="rId2"/>
    <p:sldMasterId id="2147483804" r:id="rId3"/>
    <p:sldMasterId id="2147483794" r:id="rId4"/>
    <p:sldMasterId id="2147483839" r:id="rId5"/>
  </p:sldMasterIdLst>
  <p:notesMasterIdLst>
    <p:notesMasterId r:id="rId19"/>
  </p:notesMasterIdLst>
  <p:handoutMasterIdLst>
    <p:handoutMasterId r:id="rId20"/>
  </p:handoutMasterIdLst>
  <p:sldIdLst>
    <p:sldId id="475" r:id="rId6"/>
    <p:sldId id="574" r:id="rId7"/>
    <p:sldId id="585" r:id="rId8"/>
    <p:sldId id="576" r:id="rId9"/>
    <p:sldId id="577" r:id="rId10"/>
    <p:sldId id="578" r:id="rId11"/>
    <p:sldId id="579" r:id="rId12"/>
    <p:sldId id="580" r:id="rId13"/>
    <p:sldId id="581" r:id="rId14"/>
    <p:sldId id="573" r:id="rId15"/>
    <p:sldId id="583" r:id="rId16"/>
    <p:sldId id="584" r:id="rId17"/>
    <p:sldId id="494" r:id="rId18"/>
  </p:sldIdLst>
  <p:sldSz cx="9144000" cy="6858000" type="screen4x3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3E41"/>
    <a:srgbClr val="3E3E42"/>
    <a:srgbClr val="444643"/>
    <a:srgbClr val="474942"/>
    <a:srgbClr val="1F0B08"/>
    <a:srgbClr val="050604"/>
    <a:srgbClr val="1F2043"/>
    <a:srgbClr val="FFE600"/>
    <a:srgbClr val="548D25"/>
    <a:srgbClr val="FF4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89651" autoAdjust="0"/>
  </p:normalViewPr>
  <p:slideViewPr>
    <p:cSldViewPr snapToGrid="0" snapToObjects="1">
      <p:cViewPr>
        <p:scale>
          <a:sx n="80" d="100"/>
          <a:sy n="80" d="100"/>
        </p:scale>
        <p:origin x="-2514" y="-900"/>
      </p:cViewPr>
      <p:guideLst>
        <p:guide orient="horz" pos="3974"/>
        <p:guide pos="408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4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7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DD67-65BE-2049-BE02-C4813C0AB4A4}" type="datetimeFigureOut">
              <a:rPr lang="de-DE" smtClean="0"/>
              <a:pPr/>
              <a:t>22.11.2019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E8EC-0C39-9D47-A2A3-FD14542FF0C2}" type="slidenum">
              <a:rPr lang="de-DE" smtClean="0"/>
              <a:pPr/>
              <a:t>‹#›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5947539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191-0458-0043-9380-4EC289F62755}" type="datetimeFigureOut">
              <a:rPr lang="de-DE" smtClean="0"/>
              <a:pPr/>
              <a:t>22.11.2019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9287-B15A-5F43-8F64-045201F7F31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88140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39287-B15A-5F43-8F64-045201F7F3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DED9BF6-474B-DD41-ACBA-053B8254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0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Multiply Images </a:t>
            </a:r>
            <a:r>
              <a:rPr lang="en-GB" sz="1200" b="0" baseline="0" dirty="0"/>
              <a:t>[uses Multiply Images Layout</a:t>
            </a:r>
            <a:r>
              <a:rPr lang="en-GB" sz="1200" dirty="0"/>
              <a:t> option</a:t>
            </a:r>
            <a:r>
              <a:rPr lang="en-GB" sz="1200" baseline="0" dirty="0"/>
              <a:t> when you create a new slide from the ‘Home’ ribbon</a:t>
            </a:r>
            <a:r>
              <a:rPr lang="en-GB" sz="1200" b="0" baseline="0" dirty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The background angle on this slide layout is </a:t>
            </a:r>
            <a:r>
              <a:rPr lang="en-GB" sz="1200" baseline="0" dirty="0" err="1"/>
              <a:t>preset</a:t>
            </a:r>
            <a:r>
              <a:rPr lang="en-GB" sz="1200" baseline="0" dirty="0"/>
              <a:t> and should not be altered. </a:t>
            </a:r>
            <a:r>
              <a:rPr lang="en-GB" sz="1200" b="0" baseline="0" dirty="0"/>
              <a:t>Picture placeholders have been set up on the slide layout – these are flexible, but should follow the grid. To optimise screen and desktop printed output, it is recommended that images are saved to 100 dpi at these dimensions.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39287-B15A-5F43-8F64-045201F7F31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EB23C7A-F678-154F-90E4-5E59F42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8416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8428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04EA222-1711-4F75-8C9A-1A5E9CBB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="" xmlns:a16="http://schemas.microsoft.com/office/drawing/2014/main" id="{EEAFC284-05DE-4CEC-BFCB-29DB30A2F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1236" y="2921591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="" xmlns:a16="http://schemas.microsoft.com/office/drawing/2014/main" id="{BF45E09D-7EF7-4D04-8D7F-82EE4EAD1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18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=""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902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=""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757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935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B4800EFD-BA11-4D6F-A293-97E58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t="3362" r="7496" b="1542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72A8C1C-13F1-46BD-BDEC-2C1EBD2587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=""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743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=""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=""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=""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590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7B6E57F3-5DC4-47ED-94FA-6DDA48A6C0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1" name="AutoShape 3">
              <a:extLst>
                <a:ext uri="{FF2B5EF4-FFF2-40B4-BE49-F238E27FC236}">
                  <a16:creationId xmlns="" xmlns:a16="http://schemas.microsoft.com/office/drawing/2014/main" id="{FF79D60D-BE4B-4C3A-83B6-45FC33C1F9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A79C1369-2819-46CE-BD9D-82690B98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4B616FEB-4674-47E1-B454-DBF728B1E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932354"/>
            <a:ext cx="8496300" cy="48068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0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A VERY BIG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STATEMENT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TYPO 100PT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METRO BLACK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=""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66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=""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=""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04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=""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=""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23850" y="1810859"/>
            <a:ext cx="8498500" cy="449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294021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="" xmlns:a16="http://schemas.microsoft.com/office/drawing/2014/main" id="{DC3325F6-B932-45BB-AEA8-797604FE0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EF82F55F-0A10-4F48-B7A8-2238C0D212D8}"/>
              </a:ext>
            </a:extLst>
          </p:cNvPr>
          <p:cNvSpPr/>
          <p:nvPr userDrawn="1"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="" xmlns:a16="http://schemas.microsoft.com/office/drawing/2014/main" id="{219337C3-388F-41FF-8143-6750B6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="" xmlns:a16="http://schemas.microsoft.com/office/drawing/2014/main" id="{A6FA56C5-F8F8-4988-8507-3D2B02567BAF}"/>
              </a:ext>
            </a:extLst>
          </p:cNvPr>
          <p:cNvSpPr/>
          <p:nvPr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48CAC45A-FC53-4A6D-8D67-966859A1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=""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9AF9EA9C-9437-4D77-BA36-217BF24F639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="" xmlns:a16="http://schemas.microsoft.com/office/drawing/2014/main" id="{E1960AC0-5A60-43F6-AC6A-294A9998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C13CEB16-5D8D-461D-B5FD-C443B315ACB1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A256BBC2-A69C-42F6-AEE8-6E7BEC3EBD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6779 w 9148009"/>
              <a:gd name="connsiteY3" fmla="*/ 2927682 h 4479759"/>
              <a:gd name="connsiteX4" fmla="*/ 5396779 w 9148009"/>
              <a:gd name="connsiteY4" fmla="*/ 2921592 h 4479759"/>
              <a:gd name="connsiteX5" fmla="*/ 3755257 w 9148009"/>
              <a:gd name="connsiteY5" fmla="*/ 2921592 h 4479759"/>
              <a:gd name="connsiteX6" fmla="*/ 3755257 w 9148009"/>
              <a:gd name="connsiteY6" fmla="*/ 3399773 h 4479759"/>
              <a:gd name="connsiteX7" fmla="*/ 0 w 9148009"/>
              <a:gd name="connsiteY7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6779" y="2927682"/>
                </a:lnTo>
                <a:lnTo>
                  <a:pt x="5396779" y="2921592"/>
                </a:lnTo>
                <a:lnTo>
                  <a:pt x="3755257" y="2921592"/>
                </a:lnTo>
                <a:lnTo>
                  <a:pt x="3755257" y="3399773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1" name="Picture 16">
            <a:extLst>
              <a:ext uri="{FF2B5EF4-FFF2-40B4-BE49-F238E27FC236}">
                <a16:creationId xmlns="" xmlns:a16="http://schemas.microsoft.com/office/drawing/2014/main" id="{D404D736-B3D0-44D0-B9DA-2107CDD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6" y="2925068"/>
            <a:ext cx="1641522" cy="64584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A9BE1AB1-5123-4C4F-A97A-5FCC0B54D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1039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=""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59007"/>
            <a:ext cx="84963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83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=""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4186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=""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5435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=""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5433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1363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=""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1361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184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984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1772678"/>
            <a:ext cx="8492348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="" xmlns:a16="http://schemas.microsoft.com/office/drawing/2014/main" id="{79522C75-521D-48CB-B143-E945B0A39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6800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1" y="1438001"/>
            <a:ext cx="9143999" cy="47954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="" xmlns:a16="http://schemas.microsoft.com/office/drawing/2014/main" id="{D40BC13C-6160-4C50-B6CD-3F4E4442E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27773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E6AB6183-282C-489D-B3CE-680433A15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2220149"/>
            <a:ext cx="8492348" cy="4088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="" xmlns:a16="http://schemas.microsoft.com/office/drawing/2014/main" id="{F61C496A-6665-42C1-ACB2-42A698A0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7036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=""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="" xmlns:a16="http://schemas.microsoft.com/office/drawing/2014/main" id="{63CA48AC-BEB2-4A67-B552-FDD73E6DF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64876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=""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=""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227257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="" xmlns:a16="http://schemas.microsoft.com/office/drawing/2014/main" id="{DD919997-E9AC-4157-AE0F-86F6F3497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7144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=""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=""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oliennummernplatzhalter 7">
            <a:extLst>
              <a:ext uri="{FF2B5EF4-FFF2-40B4-BE49-F238E27FC236}">
                <a16:creationId xmlns=""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C303768-01C1-44E6-97A6-0121F10BF0B8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827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=""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=""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platzhalter 27">
            <a:extLst>
              <a:ext uri="{FF2B5EF4-FFF2-40B4-BE49-F238E27FC236}">
                <a16:creationId xmlns=""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515" y="1634735"/>
            <a:ext cx="826832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=""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97" y="3357227"/>
            <a:ext cx="183514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=""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96" y="6175484"/>
            <a:ext cx="1836551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=""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795" y="3600106"/>
            <a:ext cx="1835151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=""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797" y="2061274"/>
            <a:ext cx="1835150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=""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2515" y="552356"/>
            <a:ext cx="82683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=""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9457" y="3250547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=""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456" y="552356"/>
            <a:ext cx="186476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=""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8426" y="5036152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=""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8425" y="552357"/>
            <a:ext cx="2848077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=""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661" y="2571776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=""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54661" y="1233488"/>
            <a:ext cx="863600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=""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4661" y="4748250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=""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4661" y="2956170"/>
            <a:ext cx="863600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=""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2398" y="5039350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=""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32397" y="3485690"/>
            <a:ext cx="186476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=""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5286" y="6357317"/>
            <a:ext cx="183515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=""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45285" y="5261675"/>
            <a:ext cx="1835152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=""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="" xmlns:a16="http://schemas.microsoft.com/office/drawing/2014/main" id="{8A8D6C7E-9272-4564-973B-0C7BCD30B940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181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=""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=""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Bildplatzhalter 19">
            <a:extLst>
              <a:ext uri="{FF2B5EF4-FFF2-40B4-BE49-F238E27FC236}">
                <a16:creationId xmlns=""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4571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=""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087380F2-4DE7-4794-BBD5-A8C682BE29C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C5714F00-A99C-42C4-AFE7-8534D01620B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1C731ED5-DC43-4EB0-AEC9-C886A67E55A9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62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="" xmlns:a16="http://schemas.microsoft.com/office/drawing/2014/main" id="{FA985D19-F13C-492D-8732-DB3A56C2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="" xmlns:a16="http://schemas.microsoft.com/office/drawing/2014/main" id="{E3BC3C9E-53A4-486A-8B9E-B2F1DD62A528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="" xmlns:a16="http://schemas.microsoft.com/office/drawing/2014/main" id="{E01FAA22-1131-4A66-B3DD-C12F29811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831A7B3E-89EF-4B1C-A0D3-CABC2497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3" y="5303979"/>
            <a:ext cx="1641522" cy="645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DC49DFD-4DDC-4AE9-A850-9ED6AB0E9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C7671E1D-F27E-4B1D-B6C5-4EF27E067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185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=""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=""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=""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" name="Foliennummernplatzhalter 7">
            <a:extLst>
              <a:ext uri="{FF2B5EF4-FFF2-40B4-BE49-F238E27FC236}">
                <a16:creationId xmlns=""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8">
            <a:extLst>
              <a:ext uri="{FF2B5EF4-FFF2-40B4-BE49-F238E27FC236}">
                <a16:creationId xmlns="" xmlns:a16="http://schemas.microsoft.com/office/drawing/2014/main" id="{93393A28-F7F3-4C4A-B6D8-1504C6D4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4C20FB-EA67-4600-84A9-84BAFD5E7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4B00C2C-D477-47C0-B56D-B75E418BE5AD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1058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1FF236BD-28A3-4452-81AB-DA6F288A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B02A2E3-B378-46F6-A2EE-7C99BE4E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1772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>
              <a:buNone/>
              <a:defRPr sz="18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6019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=""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671795"/>
            <a:ext cx="84963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8487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=""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=""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=""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=""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="" xmlns:a16="http://schemas.microsoft.com/office/drawing/2014/main" id="{1D68C5BE-F633-4D1E-89E7-4132A2DE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48816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=""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=""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=""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=""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="" xmlns:a16="http://schemas.microsoft.com/office/drawing/2014/main" id="{8C1EFF1F-F708-4AA2-84D6-B5DF76A48E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1340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=""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=""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=""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=""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=""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02826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8EB05A54-D021-4CFB-94A7-E4AD489A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35" y="6280658"/>
            <a:ext cx="1002507" cy="394429"/>
          </a:xfrm>
          <a:prstGeom prst="rect">
            <a:avLst/>
          </a:prstGeom>
        </p:spPr>
      </p:pic>
      <p:sp>
        <p:nvSpPr>
          <p:cNvPr id="14" name="Bildplatzhalter 11">
            <a:extLst>
              <a:ext uri="{FF2B5EF4-FFF2-40B4-BE49-F238E27FC236}">
                <a16:creationId xmlns="" xmlns:a16="http://schemas.microsoft.com/office/drawing/2014/main" id="{429C6301-AC7B-4DD8-B25F-8694B8AB57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="" xmlns:a16="http://schemas.microsoft.com/office/drawing/2014/main" id="{009C2997-5BE2-43C3-B1A9-B0BFF1A98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=""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=""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="" xmlns:a16="http://schemas.microsoft.com/office/drawing/2014/main" id="{926B9B03-DB2C-4B5C-8498-E15E04E5B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548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=""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5" name="Bildplatzhalter 15">
            <a:extLst>
              <a:ext uri="{FF2B5EF4-FFF2-40B4-BE49-F238E27FC236}">
                <a16:creationId xmlns="" xmlns:a16="http://schemas.microsoft.com/office/drawing/2014/main" id="{1A11B15F-1F8B-4587-927A-D45DA1FED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3850" y="2863357"/>
            <a:ext cx="3112682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Bildplatzhalter 15">
            <a:extLst>
              <a:ext uri="{FF2B5EF4-FFF2-40B4-BE49-F238E27FC236}">
                <a16:creationId xmlns=""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35375" y="2616765"/>
            <a:ext cx="1908175" cy="303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=""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4525" y="2863356"/>
            <a:ext cx="3095625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=""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="" xmlns:a16="http://schemas.microsoft.com/office/drawing/2014/main" id="{A6061149-4637-4E2B-A85B-9944F2063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8586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=""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6" name="Bildplatzhalter 5">
            <a:extLst>
              <a:ext uri="{FF2B5EF4-FFF2-40B4-BE49-F238E27FC236}">
                <a16:creationId xmlns=""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84324" y="3262186"/>
            <a:ext cx="1871664" cy="2456912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=""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19578" y="2762741"/>
            <a:ext cx="1923972" cy="3551878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C0FB6484-B240-4B17-ADE5-C6DE973D27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5414" y="3262186"/>
            <a:ext cx="1848133" cy="2387859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=""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="" xmlns:a16="http://schemas.microsoft.com/office/drawing/2014/main" id="{9B0D97E5-ADFF-4458-8409-1DDBC9C14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98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7B260BCF-BA8F-4B96-B558-47005AE6E6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2803 w 9144000"/>
              <a:gd name="connsiteY6" fmla="*/ 5791105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0227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77322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85272 w 9144000"/>
              <a:gd name="connsiteY4" fmla="*/ 5310023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4325" y="5319869"/>
                </a:lnTo>
                <a:lnTo>
                  <a:pt x="5385272" y="5310023"/>
                </a:lnTo>
                <a:lnTo>
                  <a:pt x="3755820" y="5310023"/>
                </a:lnTo>
                <a:cubicBezTo>
                  <a:pt x="3754961" y="5469819"/>
                  <a:pt x="3757122" y="5623570"/>
                  <a:pt x="3756263" y="5783366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="" xmlns:a16="http://schemas.microsoft.com/office/drawing/2014/main" id="{7B720F8D-81F8-4E4C-B6EE-0128B03A4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4A518E7-F986-4FCF-AF69-05F8B6CB2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49119"/>
            <a:ext cx="9172577" cy="27132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="" xmlns:a16="http://schemas.microsoft.com/office/drawing/2014/main" id="{4B709CE1-96ED-4962-94F4-CF151B55B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773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=""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="" xmlns:a16="http://schemas.microsoft.com/office/drawing/2014/main" id="{560A320C-529B-4797-AC5C-D9B4C9FB8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="" xmlns:a16="http://schemas.microsoft.com/office/drawing/2014/main" id="{DF209605-CDDC-498F-862E-3D76168377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93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=""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9451" y="3561348"/>
            <a:ext cx="1857788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=""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0770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="" xmlns:a16="http://schemas.microsoft.com/office/drawing/2014/main" id="{FA96B635-99AC-4FE1-A286-5583A16C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501" y="3561348"/>
            <a:ext cx="1857240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=""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59450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Textplatzhalter 36">
            <a:extLst>
              <a:ext uri="{FF2B5EF4-FFF2-40B4-BE49-F238E27FC236}">
                <a16:creationId xmlns="" xmlns:a16="http://schemas.microsoft.com/office/drawing/2014/main" id="{2DE7EEBA-ED2F-4450-80F5-E2ADF8FD2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1010" y="2012285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=""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5441" y="4266552"/>
            <a:ext cx="1854957" cy="1854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=""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2538" y="2012284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=""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36620" y="3782697"/>
            <a:ext cx="185140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4" name="Bildplatzhalter 62">
            <a:extLst>
              <a:ext uri="{FF2B5EF4-FFF2-40B4-BE49-F238E27FC236}">
                <a16:creationId xmlns="" xmlns:a16="http://schemas.microsoft.com/office/drawing/2014/main" id="{7BC9B28C-CF9B-45A0-8A3D-B1AA0D07D5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4562" y="3782698"/>
            <a:ext cx="185778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="" xmlns:a16="http://schemas.microsoft.com/office/drawing/2014/main" id="{445DB31F-B73F-4B58-830A-2E18E64E50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8032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6" name="Textplatzhalter 36">
            <a:extLst>
              <a:ext uri="{FF2B5EF4-FFF2-40B4-BE49-F238E27FC236}">
                <a16:creationId xmlns="" xmlns:a16="http://schemas.microsoft.com/office/drawing/2014/main" id="{DA1D7625-3644-4300-890C-8A4831CE8C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084" y="4266552"/>
            <a:ext cx="1854957" cy="18548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704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=""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7">
            <a:extLst>
              <a:ext uri="{FF2B5EF4-FFF2-40B4-BE49-F238E27FC236}">
                <a16:creationId xmlns="" xmlns:a16="http://schemas.microsoft.com/office/drawing/2014/main" id="{D3671512-7B71-4C0C-89E0-DA51F2110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=""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60949" y="1819198"/>
            <a:ext cx="1863819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=""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2697" y="2562226"/>
            <a:ext cx="186399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=""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885" y="2562225"/>
            <a:ext cx="1864888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=""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86662" y="1808163"/>
            <a:ext cx="1864766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=""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32710" y="1808164"/>
            <a:ext cx="1863993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=""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60950" y="4635346"/>
            <a:ext cx="1863819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=""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9503" y="2021478"/>
            <a:ext cx="1858442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=""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38262" y="3288885"/>
            <a:ext cx="185842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=""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87885" y="3288885"/>
            <a:ext cx="186488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19073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ru-RU"/>
              <a:t>Page </a:t>
            </a:r>
            <a:fld id="{9E667FB9-39BB-424B-A89E-273AA033436E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xmlns="" val="4059468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=""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3850" y="2484943"/>
            <a:ext cx="84963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=""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6181655"/>
            <a:ext cx="8492347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=""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="" xmlns:a16="http://schemas.microsoft.com/office/drawing/2014/main" id="{8F316C50-822F-429F-B162-8F343B735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="" xmlns:a16="http://schemas.microsoft.com/office/drawing/2014/main" id="{4B0EFEB0-7791-40FD-9356-614710D1F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93242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=""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6369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=""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=""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79846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=""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=""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62881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=""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63072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=""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91609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34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="" xmlns:a16="http://schemas.microsoft.com/office/drawing/2014/main" id="{4DBA0316-E884-438E-87AC-741ECF5DA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903F604-406C-439F-8C85-830FB6E1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230"/>
            <a:ext cx="9144000" cy="263588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E995525C-41EE-4823-901D-DE9552379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683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35010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B56A-B497-C141-96FA-C3745CF8FFF5}" type="datetime1">
              <a:rPr lang="de-DE" smtClean="0"/>
              <a:pPr/>
              <a:t>22.11.2019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Strictly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F917-5FE1-C942-9CD5-D04954F72F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5011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=""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=""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=""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=""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=""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424228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576FC85-B868-4CD0-9A28-5A27F9BE2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698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=""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A2ECE159-66BB-433A-A908-7FAF61CE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16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=""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24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=""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=""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413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=""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=""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281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1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ags" Target="../tags/tag48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A000FA59-8DEB-4369-88EE-6C3C0D1A3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5" name="Foliennummernplatzhalter 7">
            <a:extLst>
              <a:ext uri="{FF2B5EF4-FFF2-40B4-BE49-F238E27FC236}">
                <a16:creationId xmlns=""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="" xmlns:a16="http://schemas.microsoft.com/office/drawing/2014/main" id="{9CE012C0-164F-4BC1-8DAC-A90FF88F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22.11.2019</a:t>
            </a:fld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=""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="" xmlns:a16="http://schemas.microsoft.com/office/drawing/2014/main" id="{A748141B-647F-4040-B93A-1331E6E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xmlns="" val="467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8" pos="2880" userDrawn="1">
          <p15:clr>
            <a:srgbClr val="F26B43"/>
          </p15:clr>
        </p15:guide>
        <p15:guide id="9" pos="204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0E129749-B3E9-4081-8BBB-28464C509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4" name="Foliennummernplatzhalter 7">
            <a:extLst>
              <a:ext uri="{FF2B5EF4-FFF2-40B4-BE49-F238E27FC236}">
                <a16:creationId xmlns=""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=""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="" xmlns:a16="http://schemas.microsoft.com/office/drawing/2014/main" id="{0755D733-5273-480C-B5F7-DA44F15E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22.11.2019</a:t>
            </a:fld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=""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="" xmlns:a16="http://schemas.microsoft.com/office/drawing/2014/main" id="{204CF269-FD7E-4F3F-8D40-1C6B659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xmlns="" val="9681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A00A4E1-90CB-48EC-BABC-787AA443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=""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5D91A56-75C2-424F-BEDC-6D45A95F2EA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=""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="" xmlns:a16="http://schemas.microsoft.com/office/drawing/2014/main" id="{CDD582A2-1C2C-44F1-B2AF-725A6A0D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22.11.2019</a:t>
            </a:fld>
            <a:endParaRPr lang="de-DE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xmlns="" val="3877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35" r:id="rId3"/>
    <p:sldLayoutId id="2147483809" r:id="rId4"/>
    <p:sldLayoutId id="2147483810" r:id="rId5"/>
    <p:sldLayoutId id="2147483811" r:id="rId6"/>
    <p:sldLayoutId id="2147483812" r:id="rId7"/>
    <p:sldLayoutId id="2147483806" r:id="rId8"/>
    <p:sldLayoutId id="2147483836" r:id="rId9"/>
    <p:sldLayoutId id="2147483813" r:id="rId10"/>
    <p:sldLayoutId id="2147483834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51" r:id="rId3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9" pos="2880">
          <p15:clr>
            <a:srgbClr val="F26B43"/>
          </p15:clr>
        </p15:guide>
        <p15:guide id="20" pos="204">
          <p15:clr>
            <a:srgbClr val="F26B43"/>
          </p15:clr>
        </p15:guide>
        <p15:guide id="21" pos="5556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2767">
          <p15:clr>
            <a:srgbClr val="F26B43"/>
          </p15:clr>
        </p15:guide>
        <p15:guide id="27" pos="29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EEEBE70-527F-4586-ABE7-2F3B9780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=""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5A8263A0-E2EE-46DD-8FE6-4DB36DF3A3B4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=""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Datumsplatzhalter 5">
            <a:extLst>
              <a:ext uri="{FF2B5EF4-FFF2-40B4-BE49-F238E27FC236}">
                <a16:creationId xmlns="" xmlns:a16="http://schemas.microsoft.com/office/drawing/2014/main" id="{6BCE9ECF-E691-4121-BBFC-7D2E7343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22.11.2019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=""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3" name="Titelplatzhalter 1">
            <a:extLst>
              <a:ext uri="{FF2B5EF4-FFF2-40B4-BE49-F238E27FC236}">
                <a16:creationId xmlns="" xmlns:a16="http://schemas.microsoft.com/office/drawing/2014/main" id="{34F58ED8-6597-429E-B907-F1B4D67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xmlns="" val="33233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113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xmlns="" val="2537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6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etro-cc.ru" TargetMode="External"/><Relationship Id="rId2" Type="http://schemas.openxmlformats.org/officeDocument/2006/relationships/hyperlink" Target="https://portal.metro-link.com/" TargetMode="Externa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ro-cc.ru/sotrudnichestvo/postavschikam/kak-stat-postavshchikom/for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www.metro-cc.ru/~/media/RU-Metro/files/sotrudnichestvo/politika-vybora-postavshchikov-2018.pdf?la=ru-RU" TargetMode="External"/><Relationship Id="rId4" Type="http://schemas.openxmlformats.org/officeDocument/2006/relationships/hyperlink" Target="mailto:proposals@metro-cc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www.metro-cc.ru/kachestvo/haccp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hyperlink" Target="https://www.metro-cc.ru/assortiment/sobstvennye-torgovye-marki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wmf"/><Relationship Id="rId1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edi@metro-cc.ru" TargetMode="Externa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3A3B9DC3-BD8C-7F49-B691-92FA3B886D15}"/>
              </a:ext>
            </a:extLst>
          </p:cNvPr>
          <p:cNvGrpSpPr/>
          <p:nvPr/>
        </p:nvGrpSpPr>
        <p:grpSpPr>
          <a:xfrm>
            <a:off x="0" y="812212"/>
            <a:ext cx="9144000" cy="6045788"/>
            <a:chOff x="0" y="812212"/>
            <a:chExt cx="9144000" cy="6045788"/>
          </a:xfrm>
        </p:grpSpPr>
        <p:pic>
          <p:nvPicPr>
            <p:cNvPr id="13" name="Grafik 12">
              <a:extLst>
                <a:ext uri="{FF2B5EF4-FFF2-40B4-BE49-F238E27FC236}">
                  <a16:creationId xmlns="" xmlns:a16="http://schemas.microsoft.com/office/drawing/2014/main" id="{66D907D6-8228-4744-BB26-6BD274FFE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88" r="2388" b="68955"/>
            <a:stretch/>
          </p:blipFill>
          <p:spPr>
            <a:xfrm>
              <a:off x="0" y="4174403"/>
              <a:ext cx="9144000" cy="2683597"/>
            </a:xfrm>
            <a:prstGeom prst="rect">
              <a:avLst/>
            </a:prstGeom>
          </p:spPr>
        </p:pic>
        <p:pic>
          <p:nvPicPr>
            <p:cNvPr id="5" name="Picture 8">
              <a:extLst>
                <a:ext uri="{FF2B5EF4-FFF2-40B4-BE49-F238E27FC236}">
                  <a16:creationId xmlns="" xmlns:a16="http://schemas.microsoft.com/office/drawing/2014/main" id="{2D3A5838-1A26-B04D-9AB8-E538D5D2E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2108" y="812212"/>
              <a:ext cx="1638315" cy="639907"/>
            </a:xfrm>
            <a:prstGeom prst="rect">
              <a:avLst/>
            </a:prstGeom>
          </p:spPr>
        </p:pic>
      </p:grpSp>
      <p:sp>
        <p:nvSpPr>
          <p:cNvPr id="6" name="BRING POWER…"/>
          <p:cNvSpPr txBox="1"/>
          <p:nvPr/>
        </p:nvSpPr>
        <p:spPr>
          <a:xfrm>
            <a:off x="579232" y="2699158"/>
            <a:ext cx="8240918" cy="1121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400" dirty="0">
                <a:solidFill>
                  <a:srgbClr val="004282"/>
                </a:solidFill>
                <a:latin typeface="CA Metro Superfat" panose="00000A00000000000000" pitchFamily="2" charset="-52"/>
                <a:sym typeface="CA Metro Superfat" panose="00000A00000000000000" pitchFamily="2" charset="-52"/>
              </a:rPr>
              <a:t>ВЗАИМОДЕЙСТВИЕ С  ПОСТАВЩИКАМИ</a:t>
            </a:r>
          </a:p>
        </p:txBody>
      </p:sp>
      <p:sp>
        <p:nvSpPr>
          <p:cNvPr id="7" name="The  task:…">
            <a:extLst>
              <a:ext uri="{FF2B5EF4-FFF2-40B4-BE49-F238E27FC236}">
                <a16:creationId xmlns="" xmlns:a16="http://schemas.microsoft.com/office/drawing/2014/main" id="{D7259DEF-4409-7C4F-B41D-5DC750BBA3CE}"/>
              </a:ext>
            </a:extLst>
          </p:cNvPr>
          <p:cNvSpPr txBox="1"/>
          <p:nvPr/>
        </p:nvSpPr>
        <p:spPr>
          <a:xfrm>
            <a:off x="719196" y="3912062"/>
            <a:ext cx="796098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en-US" sz="2400" dirty="0" smtClean="0">
                <a:solidFill>
                  <a:srgbClr val="FFC000"/>
                </a:solidFill>
                <a:latin typeface="CA Metro Superfat"/>
                <a:sym typeface="CA Metro Superfat"/>
              </a:rPr>
              <a:t>METRO Cash&amp;Carry</a:t>
            </a:r>
            <a:endParaRPr lang="ru-RU" sz="2400" dirty="0" smtClean="0">
              <a:solidFill>
                <a:srgbClr val="FFC000"/>
              </a:solidFill>
              <a:latin typeface="CA Metro Superfat"/>
              <a:sym typeface="CA Metro Superfat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4655034"/>
              </p:ext>
            </p:extLst>
          </p:nvPr>
        </p:nvGraphicFramePr>
        <p:xfrm>
          <a:off x="965200" y="557513"/>
          <a:ext cx="2186508" cy="837992"/>
        </p:xfrm>
        <a:graphic>
          <a:graphicData uri="http://schemas.openxmlformats.org/presentationml/2006/ole">
            <p:oleObj spid="_x0000_s7201" name="CorelDRAW" r:id="rId6" imgW="580320" imgH="222480" progId="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191" y="448004"/>
            <a:ext cx="1688757" cy="11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39">
            <a:extLst>
              <a:ext uri="{FF2B5EF4-FFF2-40B4-BE49-F238E27FC236}">
                <a16:creationId xmlns="" xmlns:a16="http://schemas.microsoft.com/office/drawing/2014/main" id="{BCC5DF9F-6D89-4C61-8ACE-6660BD17F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8" name="Rectangle 2">
            <a:extLst>
              <a:ext uri="{FF2B5EF4-FFF2-40B4-BE49-F238E27FC236}">
                <a16:creationId xmlns="" xmlns:a16="http://schemas.microsoft.com/office/drawing/2014/main" id="{9BE2AD8E-1084-A042-8A9C-F5E822C337FC}"/>
              </a:ext>
            </a:extLst>
          </p:cNvPr>
          <p:cNvSpPr/>
          <p:nvPr/>
        </p:nvSpPr>
        <p:spPr>
          <a:xfrm>
            <a:off x="6496439" y="4885424"/>
            <a:ext cx="230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" b="1" dirty="0">
                <a:solidFill>
                  <a:schemeClr val="bg1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IT’S AN OVERVIEW, NOT A MULTI-PIC. </a:t>
            </a:r>
          </a:p>
          <a:p>
            <a:pPr algn="ctr">
              <a:lnSpc>
                <a:spcPct val="80000"/>
              </a:lnSpc>
            </a:pPr>
            <a:endParaRPr lang="en" b="1" dirty="0">
              <a:solidFill>
                <a:schemeClr val="bg1"/>
              </a:solidFill>
              <a:latin typeface="CA Metro ExtraBold" pitchFamily="2" charset="77"/>
              <a:ea typeface="CA Metro ExtraBold" charset="0"/>
              <a:cs typeface="CA Metro ExtraBold" charset="0"/>
            </a:endParaRPr>
          </a:p>
          <a:p>
            <a:pPr algn="ctr">
              <a:lnSpc>
                <a:spcPct val="80000"/>
              </a:lnSpc>
            </a:pPr>
            <a:r>
              <a:rPr lang="en" b="1" dirty="0">
                <a:solidFill>
                  <a:schemeClr val="bg1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SO EVERYTHING MUST BE RECOGNIZABLE. </a:t>
            </a:r>
          </a:p>
        </p:txBody>
      </p:sp>
      <p:pic>
        <p:nvPicPr>
          <p:cNvPr id="50" name="Picture 2" descr="\\ru.madm.net\metro-group\MCC\Department Data\HQ\Marketing\ADVERTISING\EXPO\METRO EXPO 2015\PHOTO\Астахов\Metro Expo-2015-2\day1-light\metro_expo_2015_day1-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38"/>
          <a:stretch>
            <a:fillRect/>
          </a:stretch>
        </p:blipFill>
        <p:spPr bwMode="auto">
          <a:xfrm>
            <a:off x="3017330" y="4565761"/>
            <a:ext cx="3042580" cy="183965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N:\MCC\Department Data\HQ\Marketing\ADVERTISING\EXPO\METRO EXPO 2015\PHOTO\Астахов\Metro Expo-2015-2\day2-light\metro_expo_2015_day2-4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37" b="12241"/>
          <a:stretch>
            <a:fillRect/>
          </a:stretch>
        </p:blipFill>
        <p:spPr bwMode="auto">
          <a:xfrm>
            <a:off x="398315" y="4565761"/>
            <a:ext cx="2445493" cy="183965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\\ru.madm.net\metro-group\MCC\Department Data\HQ\Marketing\ADVERTISING\EXPO\METRO EXPO 2015\PHOTO\Астахов\Metro Expo-2015-2\day-3-light\metro_expo_2015_day3-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432" y="4559188"/>
            <a:ext cx="2444106" cy="183308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83568" y="978851"/>
            <a:ext cx="7830616" cy="830997"/>
          </a:xfrm>
          <a:prstGeom prst="rect">
            <a:avLst/>
          </a:prstGeom>
          <a:ln>
            <a:solidFill>
              <a:srgbClr val="0042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Обширная программа ежегодной выставки </a:t>
            </a:r>
            <a:r>
              <a:rPr lang="en-US" sz="1600" b="1" dirty="0" smtClean="0"/>
              <a:t>METRO EXPO </a:t>
            </a:r>
            <a:r>
              <a:rPr lang="ru-RU" sz="1600" b="1" dirty="0" smtClean="0"/>
              <a:t>предоставляет поставщикам отличную возможность для коммуникации с &gt; 20 тыс. профессиональных клиентов из 51 региона России</a:t>
            </a:r>
            <a:endParaRPr lang="ru-RU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5536" y="2037041"/>
            <a:ext cx="34591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70% ЭКСКЛЮЗИВНОЙ ЗАСТРОЙКИ </a:t>
            </a:r>
            <a:endParaRPr lang="en-US" sz="135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БОЛЕЕ 300 СТЕНДОВ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#1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4</a:t>
            </a: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ФОРУМОВ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ЗОНЫ </a:t>
            </a: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METRO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6996" y="3204083"/>
            <a:ext cx="30607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#V 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ЮБИЛЕЙНЫЙ</a:t>
            </a: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ВСЕРОССИЙСКИЙ КУЛИНАРНЫЙ ЧЕМПИОНАТ </a:t>
            </a: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CHEF A LA RUSSE </a:t>
            </a:r>
            <a:endParaRPr lang="ru-RU" sz="1350" b="1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8494" y="2037041"/>
            <a:ext cx="34925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ГОТОВЫЕ РЕШЕНИЯ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БИЗНЕС КЛИЕНТОВ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79912" y="3136961"/>
            <a:ext cx="24535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ТРЕНИНГИ</a:t>
            </a:r>
            <a:endParaRPr lang="en-US" sz="1350" b="1" dirty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СЕМИНАРЫ </a:t>
            </a:r>
            <a:endParaRPr lang="en-US" sz="1350" b="1" dirty="0" smtClean="0">
              <a:solidFill>
                <a:srgbClr val="002060"/>
              </a:solidFill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БИЗНЕС-ИГРЫ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62725" y="3135398"/>
            <a:ext cx="25812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МАСТЕР-КЛАССЫ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ФУД-ШОУ </a:t>
            </a:r>
            <a:r>
              <a:rPr lang="en-US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#</a:t>
            </a:r>
            <a:r>
              <a:rPr lang="ru-RU" sz="1350" b="1" dirty="0">
                <a:solidFill>
                  <a:srgbClr val="002060"/>
                </a:solidFill>
                <a:ea typeface="+mn-ea"/>
                <a:cs typeface="Arial" pitchFamily="34" charset="0"/>
              </a:rPr>
              <a:t>ДЕГУСТАЦИИ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2725" y="2059042"/>
            <a:ext cx="19605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002060"/>
                </a:solidFill>
                <a:ea typeface="+mn-ea"/>
              </a:rPr>
              <a:t># </a:t>
            </a:r>
            <a:r>
              <a:rPr lang="ru-RU" sz="1300" b="1" dirty="0">
                <a:solidFill>
                  <a:srgbClr val="002060"/>
                </a:solidFill>
                <a:ea typeface="+mn-ea"/>
              </a:rPr>
              <a:t>НАГРАЖДЕНИЕ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ea typeface="+mn-ea"/>
              </a:rPr>
              <a:t>«ЛУЧШИЙ КЛИЕНТ»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6397" y="449020"/>
            <a:ext cx="764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2800" b="1" dirty="0">
                <a:solidFill>
                  <a:srgbClr val="004282"/>
                </a:solidFill>
                <a:latin typeface="+mj-lt"/>
                <a:ea typeface="Gotham Pro Medium"/>
                <a:cs typeface="Gotham Pro Medium"/>
              </a:rPr>
              <a:t>ВЫСТАВКА </a:t>
            </a:r>
            <a:r>
              <a:rPr lang="en-US" altLang="en-US" sz="2800" b="1" dirty="0">
                <a:solidFill>
                  <a:srgbClr val="004282"/>
                </a:solidFill>
                <a:latin typeface="+mj-lt"/>
                <a:ea typeface="Gotham Pro Medium"/>
                <a:cs typeface="Gotham Pro Medium"/>
              </a:rPr>
              <a:t>METRO EXPO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917" y="6570337"/>
            <a:ext cx="1410859" cy="2223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390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lob:https://web.telegram.org/c50ad72a-5163-4842-b70f-fc4c39d6693d"/>
          <p:cNvSpPr>
            <a:spLocks noChangeAspect="1" noChangeArrowheads="1"/>
          </p:cNvSpPr>
          <p:nvPr/>
        </p:nvSpPr>
        <p:spPr bwMode="auto">
          <a:xfrm>
            <a:off x="1550377" y="921728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395" tIns="42198" rIns="84395" bIns="42198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42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blob:https://web.telegram.org/b8057fb5-c801-4d57-891b-05058e8e861c"/>
          <p:cNvSpPr>
            <a:spLocks noChangeAspect="1" noChangeArrowheads="1"/>
          </p:cNvSpPr>
          <p:nvPr/>
        </p:nvSpPr>
        <p:spPr bwMode="auto">
          <a:xfrm>
            <a:off x="1691055" y="1062404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42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959" y="551152"/>
            <a:ext cx="7638915" cy="775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 Metro" panose="00000500000000000000" pitchFamily="2" charset="0"/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  <a:lvl2pPr marL="450850" indent="-1841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 Metro" panose="00000500000000000000" pitchFamily="2" charset="0"/>
              <a:buChar char="̸"/>
              <a:defRPr sz="1500"/>
            </a:lvl2pPr>
            <a:lvl3pPr marL="715963" indent="-17621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 Metro" panose="00000500000000000000" pitchFamily="2" charset="0"/>
              <a:buChar char="̸"/>
              <a:defRPr sz="1500"/>
            </a:lvl3pPr>
            <a:lvl4pPr marL="982663" indent="-1778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 Metro" panose="00000500000000000000" pitchFamily="2" charset="0"/>
              <a:buChar char="̸"/>
              <a:defRPr sz="1500"/>
            </a:lvl4pPr>
            <a:lvl5pPr marL="1255713" indent="-1778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 Metro" panose="00000500000000000000" pitchFamily="2" charset="0"/>
              <a:buChar char="̸"/>
              <a:defRPr sz="15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>
                <a:srgbClr val="004282"/>
              </a:buClr>
              <a:defRPr/>
            </a:pPr>
            <a:r>
              <a:rPr lang="ru-RU" sz="2800" dirty="0" smtClean="0">
                <a:solidFill>
                  <a:srgbClr val="004282"/>
                </a:solidFill>
              </a:rPr>
              <a:t>стандарты </a:t>
            </a:r>
            <a:r>
              <a:rPr lang="ru-RU" sz="2800" dirty="0">
                <a:solidFill>
                  <a:srgbClr val="004282"/>
                </a:solidFill>
              </a:rPr>
              <a:t>этики и комплаенса</a:t>
            </a:r>
            <a:endParaRPr lang="en-US" sz="2800" dirty="0">
              <a:solidFill>
                <a:srgbClr val="00428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9407" y="2012795"/>
            <a:ext cx="31541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cs typeface="Arial" pitchFamily="34" charset="0"/>
              </a:rPr>
              <a:t>Кодекс добросовестных практик</a:t>
            </a:r>
            <a:endParaRPr lang="en-US" sz="2100" b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7147" y="2012604"/>
            <a:ext cx="224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cs typeface="Arial" pitchFamily="34" charset="0"/>
              </a:rPr>
              <a:t>Борьба с коррупцией</a:t>
            </a:r>
            <a:endParaRPr lang="en-US" sz="2100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39" y="2034161"/>
            <a:ext cx="2716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cs typeface="Arial" pitchFamily="34" charset="0"/>
              </a:rPr>
              <a:t>Антимонопольное регулирование</a:t>
            </a:r>
            <a:endParaRPr lang="en-US" sz="2100" b="1" dirty="0">
              <a:cs typeface="Arial" pitchFamily="34" charset="0"/>
            </a:endParaRPr>
          </a:p>
        </p:txBody>
      </p:sp>
      <p:cxnSp>
        <p:nvCxnSpPr>
          <p:cNvPr id="13" name="Straight Arrow Connector 56"/>
          <p:cNvCxnSpPr/>
          <p:nvPr/>
        </p:nvCxnSpPr>
        <p:spPr>
          <a:xfrm flipV="1">
            <a:off x="3270012" y="2403493"/>
            <a:ext cx="0" cy="30510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7"/>
          <p:cNvCxnSpPr/>
          <p:nvPr/>
        </p:nvCxnSpPr>
        <p:spPr>
          <a:xfrm flipV="1">
            <a:off x="5986541" y="2403493"/>
            <a:ext cx="0" cy="30510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1959" y="2920260"/>
            <a:ext cx="265598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Нулевая терпимость к коррупции</a:t>
            </a:r>
            <a:endParaRPr lang="en-US" sz="1500" dirty="0">
              <a:solidFill>
                <a:srgbClr val="004282"/>
              </a:solidFill>
              <a:latin typeface="CA Metro"/>
            </a:endParaRPr>
          </a:p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Недопустимость конфликтов интересов </a:t>
            </a:r>
          </a:p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en-US" sz="1500" dirty="0" smtClean="0">
                <a:solidFill>
                  <a:srgbClr val="004282"/>
                </a:solidFill>
                <a:latin typeface="CA Metro"/>
              </a:rPr>
              <a:t>METRO</a:t>
            </a:r>
            <a:r>
              <a:rPr lang="ru-RU" sz="1500" dirty="0" smtClean="0">
                <a:solidFill>
                  <a:srgbClr val="004282"/>
                </a:solidFill>
                <a:latin typeface="CA Metro"/>
              </a:rPr>
              <a:t> </a:t>
            </a:r>
            <a:r>
              <a:rPr lang="ru-RU" sz="1500" dirty="0">
                <a:solidFill>
                  <a:srgbClr val="004282"/>
                </a:solidFill>
                <a:latin typeface="CA Metro"/>
              </a:rPr>
              <a:t>как бизнес-партнер поставщиков </a:t>
            </a:r>
            <a:endParaRPr lang="en-US" sz="1500" dirty="0">
              <a:solidFill>
                <a:srgbClr val="004282"/>
              </a:solidFill>
              <a:latin typeface="CA Metro"/>
            </a:endParaRPr>
          </a:p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Прямой канал информирования о нарушениях через сайт </a:t>
            </a:r>
            <a:r>
              <a:rPr lang="en-US" sz="1500" dirty="0">
                <a:solidFill>
                  <a:srgbClr val="004282"/>
                </a:solidFill>
                <a:latin typeface="CA Metro"/>
              </a:rPr>
              <a:t>metro-cc.ru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5225" y="2921249"/>
            <a:ext cx="2682542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en-US" sz="1500" dirty="0" smtClean="0">
                <a:solidFill>
                  <a:srgbClr val="004282"/>
                </a:solidFill>
              </a:rPr>
              <a:t>METRO</a:t>
            </a:r>
            <a:r>
              <a:rPr lang="ru-RU" sz="1500" dirty="0" smtClean="0">
                <a:solidFill>
                  <a:srgbClr val="004282"/>
                </a:solidFill>
              </a:rPr>
              <a:t> </a:t>
            </a:r>
            <a:r>
              <a:rPr lang="ru-RU" sz="1500" dirty="0">
                <a:solidFill>
                  <a:srgbClr val="004282"/>
                </a:solidFill>
              </a:rPr>
              <a:t>соблюдает КДП и решения Комиссии по КДП</a:t>
            </a:r>
            <a:endParaRPr lang="en-US" sz="1500" dirty="0">
              <a:solidFill>
                <a:srgbClr val="004282"/>
              </a:solidFill>
            </a:endParaRPr>
          </a:p>
          <a:p>
            <a:pPr marL="214313" indent="-214313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</a:rPr>
              <a:t>Назначен КДП-контролер и выделен специальный канал для связи по вопросам применения КДП </a:t>
            </a:r>
          </a:p>
          <a:p>
            <a:pPr marL="214313" indent="-214313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</a:rPr>
              <a:t>Инструктаж и тренинги сотрудников по применению КДП</a:t>
            </a:r>
            <a:endParaRPr lang="en-US" sz="1500" dirty="0">
              <a:solidFill>
                <a:srgbClr val="004282"/>
              </a:solidFill>
              <a:latin typeface="CA Met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483" y="2912735"/>
            <a:ext cx="265598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Соблюдение законодательства </a:t>
            </a:r>
          </a:p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Собственная программа по контролю за соблюдением законодательства и обучению сотрудников </a:t>
            </a:r>
          </a:p>
          <a:p>
            <a:pPr marL="214313" indent="-214313" defTabSz="685800">
              <a:spcBef>
                <a:spcPts val="1350"/>
              </a:spcBef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004282"/>
                </a:solidFill>
                <a:latin typeface="CA Metro"/>
              </a:rPr>
              <a:t>Нарушения грозят значительными санкциями для </a:t>
            </a:r>
            <a:r>
              <a:rPr lang="en-US" sz="1500" dirty="0" smtClean="0">
                <a:solidFill>
                  <a:srgbClr val="004282"/>
                </a:solidFill>
                <a:latin typeface="CA Metro"/>
              </a:rPr>
              <a:t>METRO</a:t>
            </a:r>
            <a:r>
              <a:rPr lang="ru-RU" sz="1500" dirty="0" smtClean="0">
                <a:solidFill>
                  <a:srgbClr val="004282"/>
                </a:solidFill>
                <a:latin typeface="CA Metro"/>
              </a:rPr>
              <a:t> </a:t>
            </a:r>
            <a:r>
              <a:rPr lang="ru-RU" sz="1500" dirty="0">
                <a:solidFill>
                  <a:srgbClr val="004282"/>
                </a:solidFill>
                <a:latin typeface="CA Metro"/>
              </a:rPr>
              <a:t>и партнеров </a:t>
            </a:r>
            <a:endParaRPr lang="en-US" sz="1500" dirty="0">
              <a:solidFill>
                <a:srgbClr val="004282"/>
              </a:solidFill>
              <a:latin typeface="CA Met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483" y="1522098"/>
            <a:ext cx="811931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Ключевые принципы </a:t>
            </a:r>
            <a:r>
              <a:rPr lang="en-US" b="1" dirty="0" smtClean="0"/>
              <a:t>METRO </a:t>
            </a:r>
            <a:r>
              <a:rPr lang="ru-RU" b="1" dirty="0" smtClean="0"/>
              <a:t>в </a:t>
            </a:r>
            <a:r>
              <a:rPr lang="ru-RU" b="1" dirty="0"/>
              <a:t>России</a:t>
            </a:r>
          </a:p>
        </p:txBody>
      </p:sp>
      <p:sp>
        <p:nvSpPr>
          <p:cNvPr id="19" name="Rectangle 15"/>
          <p:cNvSpPr/>
          <p:nvPr/>
        </p:nvSpPr>
        <p:spPr>
          <a:xfrm>
            <a:off x="307909" y="6475445"/>
            <a:ext cx="1383146" cy="3172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oliennummernplatzhalter 39">
            <a:extLst>
              <a:ext uri="{FF2B5EF4-FFF2-40B4-BE49-F238E27FC236}">
                <a16:creationId xmlns="" xmlns:a16="http://schemas.microsoft.com/office/drawing/2014/main" id="{BCC5DF9F-6D89-4C61-8ACE-6660BD17F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12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394086" y="1196975"/>
            <a:ext cx="8428264" cy="4464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</a:rPr>
              <a:t>Контакты сотрудников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отдела по расчетам с поставщиками и подробная информация по основным вопросам и процедурам указана в файле «Вопросы, часто задаваемые поставщиками» (</a:t>
            </a:r>
            <a:r>
              <a:rPr lang="en-US" sz="2000" dirty="0" smtClean="0">
                <a:solidFill>
                  <a:schemeClr val="accent1"/>
                </a:solidFill>
              </a:rPr>
              <a:t>FAQ)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FAQ </a:t>
            </a:r>
            <a:r>
              <a:rPr lang="ru-RU" sz="2000" dirty="0" smtClean="0">
                <a:solidFill>
                  <a:schemeClr val="accent1"/>
                </a:solidFill>
              </a:rPr>
              <a:t>находится в общем доступе на портале </a:t>
            </a:r>
            <a:r>
              <a:rPr lang="en-US" sz="2000" b="1" dirty="0" smtClean="0">
                <a:solidFill>
                  <a:srgbClr val="FFC000"/>
                </a:solidFill>
                <a:hlinkClick r:id="rId2"/>
              </a:rPr>
              <a:t>METRO-Link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и сайте </a:t>
            </a:r>
            <a:r>
              <a:rPr lang="en-US" sz="2000" b="1" dirty="0" smtClean="0">
                <a:solidFill>
                  <a:schemeClr val="accent1"/>
                </a:solidFill>
                <a:hlinkClick r:id="rId3" action="ppaction://hlinkfile"/>
              </a:rPr>
              <a:t>metro-cc.ru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507243" y="6570336"/>
            <a:ext cx="480238" cy="357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DF531D-0628-4F63-9453-9987D9107D5A}" type="slidenum">
              <a:rPr lang="en-GB" sz="1000" smtClean="0"/>
              <a:pPr>
                <a:defRPr/>
              </a:pPr>
              <a:t>12</a:t>
            </a:fld>
            <a:endParaRPr lang="en-GB" sz="1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388" y="4559778"/>
            <a:ext cx="1863663" cy="5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791" y="3507228"/>
            <a:ext cx="4591452" cy="2373756"/>
          </a:xfrm>
          <a:prstGeom prst="rect">
            <a:avLst/>
          </a:prstGeom>
        </p:spPr>
      </p:pic>
      <p:sp>
        <p:nvSpPr>
          <p:cNvPr id="11" name="Rectangle 6"/>
          <p:cNvSpPr/>
          <p:nvPr/>
        </p:nvSpPr>
        <p:spPr>
          <a:xfrm>
            <a:off x="307910" y="6475445"/>
            <a:ext cx="1400310" cy="3172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07910" y="454847"/>
            <a:ext cx="8492008" cy="9451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КОНТАКТЫ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893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www.retail-loyalty.org/upload/iblock/92f/79a44a4faabceff731752b4107abe0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328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15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2"/>
          <p:cNvSpPr/>
          <p:nvPr/>
        </p:nvSpPr>
        <p:spPr bwMode="auto">
          <a:xfrm>
            <a:off x="4692541" y="2491872"/>
            <a:ext cx="1354413" cy="765864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52653" algn="l"/>
                <a:tab pos="4305296" algn="l"/>
                <a:tab pos="645794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spc="-150" dirty="0">
              <a:solidFill>
                <a:prstClr val="white"/>
              </a:solidFill>
              <a:latin typeface="Gotham Pro Medium" pitchFamily="50"/>
              <a:ea typeface="+mn-ea"/>
              <a:cs typeface="Gotham Pro Medium" pitchFamily="50"/>
            </a:endParaRPr>
          </a:p>
        </p:txBody>
      </p:sp>
      <p:sp>
        <p:nvSpPr>
          <p:cNvPr id="72" name="Rectangle 12"/>
          <p:cNvSpPr/>
          <p:nvPr/>
        </p:nvSpPr>
        <p:spPr bwMode="auto">
          <a:xfrm>
            <a:off x="4681523" y="3424955"/>
            <a:ext cx="1355521" cy="765864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52653" algn="l"/>
                <a:tab pos="4305296" algn="l"/>
                <a:tab pos="645794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spc="-150" dirty="0">
              <a:solidFill>
                <a:prstClr val="white"/>
              </a:solidFill>
              <a:latin typeface="Gotham Pro Medium" pitchFamily="50"/>
              <a:ea typeface="+mn-ea"/>
              <a:cs typeface="Gotham Pro Medium" pitchFamily="50"/>
            </a:endParaRPr>
          </a:p>
        </p:txBody>
      </p:sp>
      <p:sp>
        <p:nvSpPr>
          <p:cNvPr id="73" name="Rectangle 12"/>
          <p:cNvSpPr/>
          <p:nvPr/>
        </p:nvSpPr>
        <p:spPr bwMode="auto">
          <a:xfrm>
            <a:off x="4661896" y="5341348"/>
            <a:ext cx="1354414" cy="765865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52653" algn="l"/>
                <a:tab pos="4305296" algn="l"/>
                <a:tab pos="645794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kern="0" spc="-150" dirty="0">
              <a:solidFill>
                <a:prstClr val="white"/>
              </a:solidFill>
              <a:latin typeface="Gotham Pro Medium" pitchFamily="50"/>
              <a:ea typeface="+mn-ea"/>
              <a:cs typeface="Gotham Pro Medium" pitchFamily="50"/>
            </a:endParaRPr>
          </a:p>
        </p:txBody>
      </p:sp>
      <p:sp>
        <p:nvSpPr>
          <p:cNvPr id="74" name="Rectangle 12"/>
          <p:cNvSpPr/>
          <p:nvPr/>
        </p:nvSpPr>
        <p:spPr bwMode="auto">
          <a:xfrm>
            <a:off x="4668490" y="4369466"/>
            <a:ext cx="1354414" cy="765865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152653" algn="l"/>
                <a:tab pos="4305296" algn="l"/>
                <a:tab pos="645794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kern="0" spc="-150" dirty="0">
              <a:solidFill>
                <a:prstClr val="white"/>
              </a:solidFill>
              <a:latin typeface="Gotham Pro Medium" pitchFamily="50"/>
              <a:ea typeface="+mn-ea"/>
              <a:cs typeface="Gotham Pro Medium" pitchFamily="5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6375" y="9114245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itel 21"/>
          <p:cNvSpPr txBox="1">
            <a:spLocks/>
          </p:cNvSpPr>
          <p:nvPr/>
        </p:nvSpPr>
        <p:spPr>
          <a:xfrm>
            <a:off x="585087" y="521220"/>
            <a:ext cx="11276862" cy="1186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  <a:ea typeface="+mj-ea"/>
                <a:cs typeface="+mj-cs"/>
              </a:rPr>
              <a:t>О </a:t>
            </a: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  <a:ea typeface="+mj-ea"/>
                <a:cs typeface="+mj-cs"/>
              </a:rPr>
              <a:t>METRO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03B7E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3569" y="1011352"/>
            <a:ext cx="3744416" cy="863841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011" y="1128893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Выход на рынок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России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313" y="124103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E600"/>
                </a:solidFill>
              </a:rPr>
              <a:t>2001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850" y="1216369"/>
            <a:ext cx="536310" cy="483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Shape 3790"/>
          <p:cNvSpPr/>
          <p:nvPr/>
        </p:nvSpPr>
        <p:spPr>
          <a:xfrm>
            <a:off x="716937" y="1272885"/>
            <a:ext cx="400810" cy="395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4" y="9980"/>
                </a:moveTo>
                <a:cubicBezTo>
                  <a:pt x="19587" y="9895"/>
                  <a:pt x="19575" y="9811"/>
                  <a:pt x="19564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2" y="9079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3" y="8195"/>
                  <a:pt x="19218" y="8116"/>
                </a:cubicBezTo>
                <a:cubicBezTo>
                  <a:pt x="19143" y="7879"/>
                  <a:pt x="19057" y="7646"/>
                  <a:pt x="18962" y="7418"/>
                </a:cubicBezTo>
                <a:cubicBezTo>
                  <a:pt x="18922" y="7321"/>
                  <a:pt x="18876" y="7229"/>
                  <a:pt x="18832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79" y="6618"/>
                  <a:pt x="18516" y="6505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50"/>
                  <a:pt x="18031" y="5732"/>
                </a:cubicBezTo>
                <a:cubicBezTo>
                  <a:pt x="17985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8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39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3" y="4970"/>
                  <a:pt x="13469" y="5860"/>
                </a:cubicBezTo>
                <a:cubicBezTo>
                  <a:pt x="13714" y="6750"/>
                  <a:pt x="14126" y="6944"/>
                  <a:pt x="15341" y="6443"/>
                </a:cubicBezTo>
                <a:cubicBezTo>
                  <a:pt x="15862" y="6228"/>
                  <a:pt x="16258" y="6341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0" y="13153"/>
                  <a:pt x="19380" y="12917"/>
                  <a:pt x="19432" y="12677"/>
                </a:cubicBezTo>
                <a:cubicBezTo>
                  <a:pt x="19451" y="12587"/>
                  <a:pt x="19467" y="12494"/>
                  <a:pt x="19483" y="12402"/>
                </a:cubicBezTo>
                <a:cubicBezTo>
                  <a:pt x="19517" y="12224"/>
                  <a:pt x="19544" y="12045"/>
                  <a:pt x="19566" y="11862"/>
                </a:cubicBezTo>
                <a:cubicBezTo>
                  <a:pt x="19576" y="11776"/>
                  <a:pt x="19587" y="11691"/>
                  <a:pt x="19595" y="11604"/>
                </a:cubicBezTo>
                <a:cubicBezTo>
                  <a:pt x="19619" y="11340"/>
                  <a:pt x="19636" y="11072"/>
                  <a:pt x="19636" y="10800"/>
                </a:cubicBezTo>
                <a:cubicBezTo>
                  <a:pt x="19636" y="10523"/>
                  <a:pt x="19619" y="10251"/>
                  <a:pt x="19594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2" y="982"/>
                  <a:pt x="20618" y="5378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7" y="5277"/>
                </a:cubicBezTo>
                <a:cubicBezTo>
                  <a:pt x="6373" y="5176"/>
                  <a:pt x="5613" y="4605"/>
                  <a:pt x="5109" y="4044"/>
                </a:cubicBezTo>
                <a:cubicBezTo>
                  <a:pt x="4094" y="4900"/>
                  <a:pt x="3276" y="5983"/>
                  <a:pt x="2729" y="7212"/>
                </a:cubicBezTo>
                <a:cubicBezTo>
                  <a:pt x="2875" y="8862"/>
                  <a:pt x="3773" y="9726"/>
                  <a:pt x="3773" y="9726"/>
                </a:cubicBezTo>
                <a:cubicBezTo>
                  <a:pt x="3773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89" y="10923"/>
                  <a:pt x="5614" y="10156"/>
                  <a:pt x="6382" y="9757"/>
                </a:cubicBezTo>
                <a:cubicBezTo>
                  <a:pt x="7148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5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8" y="12656"/>
                  <a:pt x="16245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39" y="11966"/>
                  <a:pt x="7977" y="13807"/>
                </a:cubicBezTo>
                <a:cubicBezTo>
                  <a:pt x="8314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4" y="18286"/>
                </a:cubicBezTo>
                <a:cubicBezTo>
                  <a:pt x="9880" y="18624"/>
                  <a:pt x="10523" y="19606"/>
                  <a:pt x="10769" y="18225"/>
                </a:cubicBezTo>
                <a:cubicBezTo>
                  <a:pt x="11014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Rectangle 8"/>
          <p:cNvSpPr/>
          <p:nvPr/>
        </p:nvSpPr>
        <p:spPr bwMode="auto">
          <a:xfrm>
            <a:off x="527311" y="2839494"/>
            <a:ext cx="3744416" cy="863841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0670" y="2991845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торговых центра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0207" y="292439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E600"/>
                </a:solidFill>
              </a:rPr>
              <a:t>94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32" name="Rectangle 8"/>
          <p:cNvSpPr/>
          <p:nvPr/>
        </p:nvSpPr>
        <p:spPr bwMode="auto">
          <a:xfrm>
            <a:off x="512778" y="4672706"/>
            <a:ext cx="3744416" cy="831550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8675" y="491736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E600"/>
                </a:solidFill>
              </a:rPr>
              <a:t>14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8803" y="4990034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ысяч сотрудников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Rectangle 8"/>
          <p:cNvSpPr/>
          <p:nvPr/>
        </p:nvSpPr>
        <p:spPr bwMode="auto">
          <a:xfrm>
            <a:off x="512778" y="5660209"/>
            <a:ext cx="3744416" cy="829613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02124" y="57207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клиентов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0358" y="598624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-300" dirty="0" smtClean="0">
                <a:solidFill>
                  <a:srgbClr val="FFE600"/>
                </a:solidFill>
              </a:rPr>
              <a:t>4,3</a:t>
            </a:r>
            <a:r>
              <a:rPr lang="ru-RU" sz="2400" b="1" dirty="0" smtClean="0">
                <a:solidFill>
                  <a:srgbClr val="FFE600"/>
                </a:solidFill>
              </a:rPr>
              <a:t> </a:t>
            </a:r>
            <a:r>
              <a:rPr lang="ru-RU" sz="2400" b="1" dirty="0" err="1" smtClean="0">
                <a:solidFill>
                  <a:srgbClr val="FFE600"/>
                </a:solidFill>
              </a:rPr>
              <a:t>тыс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70588" y="566118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E600"/>
                </a:solidFill>
              </a:rPr>
              <a:t>5 млн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3755" y="4853324"/>
            <a:ext cx="536310" cy="483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67761" y="2945661"/>
            <a:ext cx="536310" cy="483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9186" y="5828873"/>
            <a:ext cx="536310" cy="483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45631" y="1863385"/>
            <a:ext cx="3907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A3C7B"/>
                </a:solidFill>
              </a:rPr>
              <a:t>В 2001 г. Россия стала 21-ой страной, в которой METRO </a:t>
            </a:r>
            <a:r>
              <a:rPr lang="ru-RU" sz="1200" b="1" dirty="0" smtClean="0">
                <a:solidFill>
                  <a:srgbClr val="1A3C7B"/>
                </a:solidFill>
              </a:rPr>
              <a:t>начала </a:t>
            </a:r>
            <a:r>
              <a:rPr lang="ru-RU" sz="1200" b="1" dirty="0">
                <a:solidFill>
                  <a:srgbClr val="1A3C7B"/>
                </a:solidFill>
              </a:rPr>
              <a:t>предоставлять преимущества партнерства для представителей малого и среднего бизнеса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42235" y="3701701"/>
            <a:ext cx="385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FFC000"/>
                </a:solidFill>
              </a:rPr>
              <a:t>Торговые площади: </a:t>
            </a:r>
            <a:r>
              <a:rPr lang="ru-RU" altLang="ru-RU" sz="1200" b="1" dirty="0" smtClean="0">
                <a:solidFill>
                  <a:srgbClr val="1A3C7B"/>
                </a:solidFill>
              </a:rPr>
              <a:t>в </a:t>
            </a:r>
            <a:r>
              <a:rPr lang="ru-RU" altLang="ru-RU" sz="1200" b="1" dirty="0">
                <a:solidFill>
                  <a:srgbClr val="1A3C7B"/>
                </a:solidFill>
              </a:rPr>
              <a:t>среднем от 6 500 м² </a:t>
            </a:r>
            <a:r>
              <a:rPr lang="ru-RU" altLang="ru-RU" sz="1200" b="1" dirty="0" smtClean="0">
                <a:solidFill>
                  <a:srgbClr val="1A3C7B"/>
                </a:solidFill>
              </a:rPr>
              <a:t>до 9500 </a:t>
            </a:r>
            <a:r>
              <a:rPr lang="ru-RU" altLang="ru-RU" sz="1200" b="1" dirty="0">
                <a:solidFill>
                  <a:srgbClr val="1A3C7B"/>
                </a:solidFill>
              </a:rPr>
              <a:t>м²</a:t>
            </a:r>
          </a:p>
          <a:p>
            <a:r>
              <a:rPr lang="ru-RU" altLang="ru-RU" sz="1200" b="1" dirty="0">
                <a:solidFill>
                  <a:srgbClr val="FFC000"/>
                </a:solidFill>
              </a:rPr>
              <a:t>Полный ассортимент  в России: </a:t>
            </a:r>
            <a:r>
              <a:rPr lang="ru-RU" altLang="ru-RU" sz="1200" b="1" dirty="0" smtClean="0">
                <a:solidFill>
                  <a:srgbClr val="1A3C7B"/>
                </a:solidFill>
              </a:rPr>
              <a:t>почти </a:t>
            </a:r>
            <a:r>
              <a:rPr lang="ru-RU" altLang="ru-RU" sz="1200" b="1" dirty="0">
                <a:solidFill>
                  <a:srgbClr val="1A3C7B"/>
                </a:solidFill>
              </a:rPr>
              <a:t>35 000 наименований  продовольственной и непродовольственной продукции</a:t>
            </a:r>
          </a:p>
        </p:txBody>
      </p:sp>
      <p:pic>
        <p:nvPicPr>
          <p:cNvPr id="54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893" y="2496007"/>
            <a:ext cx="656141" cy="7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356" y="4328678"/>
            <a:ext cx="585525" cy="7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549" y="3426385"/>
            <a:ext cx="678485" cy="7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4716322" y="1011352"/>
            <a:ext cx="39766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cap="all" dirty="0">
                <a:solidFill>
                  <a:srgbClr val="FFC000"/>
                </a:solidFill>
                <a:latin typeface="+mj-lt"/>
              </a:rPr>
              <a:t>ОСНОВНЫЕ ГРУППЫ КЛИЕНТОВ</a:t>
            </a:r>
            <a:endParaRPr lang="en-GB" b="1" cap="all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7" name="Прямоугольник 16"/>
          <p:cNvSpPr>
            <a:spLocks noChangeArrowheads="1"/>
          </p:cNvSpPr>
          <p:nvPr/>
        </p:nvSpPr>
        <p:spPr bwMode="auto">
          <a:xfrm>
            <a:off x="4698697" y="2499169"/>
            <a:ext cx="1418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 Medium"/>
                <a:cs typeface="Gotham Pro Medium"/>
              </a:rPr>
              <a:t>Гостинично-ресторанный бизнес</a:t>
            </a:r>
            <a:endParaRPr lang="en-GB" altLang="ru-RU" sz="1400" b="1" dirty="0">
              <a:solidFill>
                <a:srgbClr val="376092"/>
              </a:solidFill>
              <a:latin typeface="+mn-lt"/>
              <a:ea typeface="Gotham Pro Medium"/>
              <a:cs typeface="Gotham Pro Medium"/>
            </a:endParaRPr>
          </a:p>
        </p:txBody>
      </p:sp>
      <p:sp>
        <p:nvSpPr>
          <p:cNvPr id="68" name="Прямоугольник 17"/>
          <p:cNvSpPr>
            <a:spLocks noChangeArrowheads="1"/>
          </p:cNvSpPr>
          <p:nvPr/>
        </p:nvSpPr>
        <p:spPr bwMode="auto">
          <a:xfrm>
            <a:off x="4692541" y="3444670"/>
            <a:ext cx="16316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 Medium"/>
                <a:cs typeface="Gotham Pro Medium"/>
              </a:rPr>
              <a:t>Предприятия независимой розницы</a:t>
            </a:r>
          </a:p>
        </p:txBody>
      </p:sp>
      <p:sp>
        <p:nvSpPr>
          <p:cNvPr id="69" name="Прямоугольник 18"/>
          <p:cNvSpPr>
            <a:spLocks noChangeArrowheads="1"/>
          </p:cNvSpPr>
          <p:nvPr/>
        </p:nvSpPr>
        <p:spPr bwMode="auto">
          <a:xfrm>
            <a:off x="4660386" y="5466879"/>
            <a:ext cx="1456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 Medium"/>
                <a:cs typeface="Gotham Pro Medium"/>
              </a:rPr>
              <a:t>Покупки для личных нужд</a:t>
            </a:r>
            <a:endParaRPr lang="en-GB" altLang="ru-RU" sz="1400" b="1" dirty="0">
              <a:solidFill>
                <a:srgbClr val="376092"/>
              </a:solidFill>
              <a:latin typeface="+mn-lt"/>
              <a:ea typeface="Gotham Pro Medium"/>
              <a:cs typeface="Gotham Pro Medium"/>
            </a:endParaRPr>
          </a:p>
        </p:txBody>
      </p:sp>
      <p:sp>
        <p:nvSpPr>
          <p:cNvPr id="70" name="Прямоугольник 18"/>
          <p:cNvSpPr>
            <a:spLocks noChangeArrowheads="1"/>
          </p:cNvSpPr>
          <p:nvPr/>
        </p:nvSpPr>
        <p:spPr bwMode="auto">
          <a:xfrm>
            <a:off x="4653810" y="4490788"/>
            <a:ext cx="1393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tabLst>
                <a:tab pos="2152650" algn="l"/>
                <a:tab pos="4303713" algn="l"/>
                <a:tab pos="6456363" algn="l"/>
              </a:tabLst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tabLst>
                <a:tab pos="2152650" algn="l"/>
                <a:tab pos="4303713" algn="l"/>
                <a:tab pos="6456363" algn="l"/>
              </a:tabLs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 Medium"/>
                <a:cs typeface="Gotham Pro Medium"/>
              </a:rPr>
              <a:t>Другие предприятия</a:t>
            </a:r>
            <a:endParaRPr lang="en-GB" altLang="ru-RU" sz="1400" b="1" dirty="0">
              <a:solidFill>
                <a:srgbClr val="376092"/>
              </a:solidFill>
              <a:latin typeface="+mn-lt"/>
              <a:ea typeface="Gotham Pro Medium"/>
              <a:cs typeface="Gotham Pro Medium"/>
            </a:endParaRPr>
          </a:p>
        </p:txBody>
      </p:sp>
      <p:sp>
        <p:nvSpPr>
          <p:cNvPr id="75" name="Rectangle 49"/>
          <p:cNvSpPr txBox="1">
            <a:spLocks noChangeArrowheads="1"/>
          </p:cNvSpPr>
          <p:nvPr/>
        </p:nvSpPr>
        <p:spPr bwMode="auto">
          <a:xfrm>
            <a:off x="7192982" y="2526229"/>
            <a:ext cx="1304620" cy="132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871538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defTabSz="871538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871538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871538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871538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Отели</a:t>
            </a:r>
          </a:p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Рестораны</a:t>
            </a:r>
          </a:p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Кейтеринг </a:t>
            </a:r>
            <a:endParaRPr lang="ru-RU" altLang="ru-RU" sz="1400" b="1" dirty="0">
              <a:solidFill>
                <a:srgbClr val="376092"/>
              </a:solidFill>
              <a:latin typeface="+mn-lt"/>
              <a:ea typeface="Gotham Pro"/>
              <a:cs typeface="Gotham Pro"/>
            </a:endParaRPr>
          </a:p>
          <a:p>
            <a:pPr marL="0" lvl="1" eaLnBrk="1" hangingPunct="1">
              <a:lnSpc>
                <a:spcPts val="3000"/>
              </a:lnSpc>
              <a:spcBef>
                <a:spcPts val="188"/>
              </a:spcBef>
              <a:buClr>
                <a:srgbClr val="1A3C7B"/>
              </a:buClr>
              <a:buFont typeface="Wingdings" pitchFamily="2" charset="2"/>
              <a:buChar char="§"/>
            </a:pPr>
            <a:endParaRPr lang="en-US" altLang="ru-RU" sz="1600" b="1" dirty="0">
              <a:solidFill>
                <a:srgbClr val="376092"/>
              </a:solidFill>
              <a:latin typeface="Calibri Light" pitchFamily="34" charset="0"/>
              <a:ea typeface="Gotham Pro"/>
              <a:cs typeface="Gotham Pro"/>
            </a:endParaRPr>
          </a:p>
        </p:txBody>
      </p:sp>
      <p:sp>
        <p:nvSpPr>
          <p:cNvPr id="76" name="Rectangle 55"/>
          <p:cNvSpPr>
            <a:spLocks noChangeArrowheads="1"/>
          </p:cNvSpPr>
          <p:nvPr/>
        </p:nvSpPr>
        <p:spPr bwMode="auto">
          <a:xfrm>
            <a:off x="7192982" y="3567593"/>
            <a:ext cx="1718821" cy="73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871538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defTabSz="871538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871538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871538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871538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Магазины у </a:t>
            </a: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дома</a:t>
            </a:r>
            <a:endParaRPr lang="en-US" altLang="ru-RU" sz="1400" b="1" dirty="0">
              <a:solidFill>
                <a:srgbClr val="376092"/>
              </a:solidFill>
              <a:latin typeface="+mn-lt"/>
              <a:ea typeface="Gotham Pro"/>
              <a:cs typeface="Gotham Pro"/>
            </a:endParaRPr>
          </a:p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Киоски</a:t>
            </a:r>
          </a:p>
          <a:p>
            <a:pPr marL="0" lvl="1" eaLnBrk="1" hangingPunct="1">
              <a:lnSpc>
                <a:spcPts val="3000"/>
              </a:lnSpc>
              <a:spcBef>
                <a:spcPts val="600"/>
              </a:spcBef>
              <a:buSzTx/>
              <a:buFontTx/>
              <a:buNone/>
            </a:pPr>
            <a:endParaRPr lang="en-US" altLang="ru-RU" sz="1600" b="1" dirty="0">
              <a:solidFill>
                <a:srgbClr val="376092"/>
              </a:solidFill>
              <a:latin typeface="Calibri Light" pitchFamily="34" charset="0"/>
              <a:ea typeface="Gotham Pro"/>
              <a:cs typeface="Gotham Pro"/>
            </a:endParaRPr>
          </a:p>
          <a:p>
            <a:pPr marL="0" lvl="1" eaLnBrk="1" hangingPunct="1">
              <a:lnSpc>
                <a:spcPts val="3000"/>
              </a:lnSpc>
              <a:spcBef>
                <a:spcPts val="600"/>
              </a:spcBef>
              <a:buSzTx/>
              <a:buFontTx/>
              <a:buNone/>
            </a:pPr>
            <a:endParaRPr lang="en-US" altLang="ru-RU" sz="1600" b="1" dirty="0">
              <a:solidFill>
                <a:srgbClr val="376092"/>
              </a:solidFill>
              <a:latin typeface="Calibri Light" pitchFamily="34" charset="0"/>
              <a:ea typeface="Gotham Pro"/>
              <a:cs typeface="Gotham Pro"/>
            </a:endParaRPr>
          </a:p>
        </p:txBody>
      </p:sp>
      <p:sp>
        <p:nvSpPr>
          <p:cNvPr id="77" name="Rectangle 56"/>
          <p:cNvSpPr>
            <a:spLocks noChangeArrowheads="1"/>
          </p:cNvSpPr>
          <p:nvPr/>
        </p:nvSpPr>
        <p:spPr bwMode="auto">
          <a:xfrm>
            <a:off x="7216213" y="4369466"/>
            <a:ext cx="1304620" cy="6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871538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defTabSz="871538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871538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871538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871538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Сервисные компании</a:t>
            </a:r>
            <a:endParaRPr lang="en-US" altLang="ru-RU" sz="1400" b="1" dirty="0">
              <a:solidFill>
                <a:srgbClr val="376092"/>
              </a:solidFill>
              <a:latin typeface="+mn-lt"/>
              <a:ea typeface="Gotham Pro"/>
              <a:cs typeface="Gotham Pro"/>
            </a:endParaRPr>
          </a:p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Офисы</a:t>
            </a:r>
          </a:p>
          <a:p>
            <a:pPr marL="0" lvl="1" eaLnBrk="1" hangingPunct="1">
              <a:lnSpc>
                <a:spcPts val="3000"/>
              </a:lnSpc>
              <a:spcBef>
                <a:spcPts val="600"/>
              </a:spcBef>
              <a:buSzTx/>
              <a:buFontTx/>
              <a:buNone/>
            </a:pPr>
            <a:endParaRPr lang="ru-RU" altLang="ru-RU" sz="1600" b="1" dirty="0">
              <a:solidFill>
                <a:srgbClr val="376092"/>
              </a:solidFill>
              <a:latin typeface="Calibri Light" pitchFamily="34" charset="0"/>
              <a:ea typeface="Gotham Pro"/>
              <a:cs typeface="Gotham Pro"/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7216213" y="5531616"/>
            <a:ext cx="1859917" cy="6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871538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defTabSz="871538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871538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871538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871538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r>
              <a:rPr lang="ru-RU" altLang="ru-RU" sz="1400" b="1" dirty="0" err="1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Индивидуал</a:t>
            </a:r>
            <a:r>
              <a:rPr lang="ru-RU" altLang="ru-RU" sz="1400" b="1" dirty="0" smtClean="0">
                <a:solidFill>
                  <a:srgbClr val="376092"/>
                </a:solidFill>
                <a:latin typeface="+mn-lt"/>
                <a:ea typeface="Gotham Pro"/>
                <a:cs typeface="Gotham Pro"/>
              </a:rPr>
              <a:t>. покупатели</a:t>
            </a:r>
            <a:endParaRPr lang="en-US" altLang="ru-RU" sz="1400" b="1" dirty="0" smtClean="0">
              <a:solidFill>
                <a:srgbClr val="376092"/>
              </a:solidFill>
              <a:latin typeface="+mn-lt"/>
              <a:ea typeface="Gotham Pro"/>
              <a:cs typeface="Gotham Pro"/>
            </a:endParaRPr>
          </a:p>
          <a:p>
            <a:pPr marL="285750" lvl="1" indent="-285750" eaLnBrk="1" hangingPunct="1">
              <a:spcBef>
                <a:spcPts val="600"/>
              </a:spcBef>
              <a:buSzTx/>
              <a:buFont typeface="Wingdings" panose="05000000000000000000" pitchFamily="2" charset="2"/>
              <a:buChar char="§"/>
            </a:pPr>
            <a:endParaRPr lang="ru-RU" altLang="ru-RU" sz="1600" b="1" dirty="0">
              <a:solidFill>
                <a:srgbClr val="376092"/>
              </a:solidFill>
              <a:latin typeface="Calibri Light" pitchFamily="34" charset="0"/>
              <a:ea typeface="Gotham Pro"/>
              <a:cs typeface="Gotham Pro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59796" y="1435691"/>
            <a:ext cx="4033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ea typeface="Gotham Pro Medium"/>
                <a:cs typeface="Gotham Pro Medium"/>
              </a:rPr>
              <a:t>METRO</a:t>
            </a:r>
            <a:r>
              <a:rPr lang="ru-RU" altLang="ru-RU" b="1" dirty="0" smtClean="0">
                <a:ea typeface="Gotham Pro Medium"/>
                <a:cs typeface="Gotham Pro Medium"/>
              </a:rPr>
              <a:t> </a:t>
            </a:r>
            <a:r>
              <a:rPr lang="ru-RU" altLang="ru-RU" b="1" dirty="0">
                <a:ea typeface="Gotham Pro Medium"/>
                <a:cs typeface="Gotham Pro Medium"/>
              </a:rPr>
              <a:t>взаимодействует с </a:t>
            </a:r>
            <a:endParaRPr lang="ru-RU" altLang="ru-RU" b="1" dirty="0" smtClean="0">
              <a:ea typeface="Gotham Pro Medium"/>
              <a:cs typeface="Gotham Pro Medium"/>
            </a:endParaRPr>
          </a:p>
          <a:p>
            <a:r>
              <a:rPr lang="ru-RU" altLang="ru-RU" b="1" dirty="0" smtClean="0">
                <a:ea typeface="Gotham Pro Medium"/>
                <a:cs typeface="Gotham Pro Medium"/>
              </a:rPr>
              <a:t>4,3 </a:t>
            </a:r>
            <a:r>
              <a:rPr lang="ru-RU" altLang="ru-RU" b="1" dirty="0">
                <a:ea typeface="Gotham Pro Medium"/>
                <a:cs typeface="Gotham Pro Medium"/>
              </a:rPr>
              <a:t>тыс. </a:t>
            </a:r>
            <a:r>
              <a:rPr lang="ru-RU" altLang="ru-RU" b="1" dirty="0" smtClean="0">
                <a:ea typeface="Gotham Pro Medium"/>
                <a:cs typeface="Gotham Pro Medium"/>
              </a:rPr>
              <a:t>поставщиков,</a:t>
            </a:r>
            <a:endParaRPr lang="ru-RU" altLang="ru-RU" b="1" dirty="0">
              <a:ea typeface="Gotham Pro Medium"/>
              <a:cs typeface="Gotham Pro Medium"/>
            </a:endParaRPr>
          </a:p>
          <a:p>
            <a:r>
              <a:rPr lang="ru-RU" altLang="ru-RU" b="1" dirty="0">
                <a:ea typeface="Gotham Pro Medium"/>
                <a:cs typeface="Gotham Pro Medium"/>
              </a:rPr>
              <a:t>из них 1,4 тыс. - </a:t>
            </a:r>
            <a:r>
              <a:rPr lang="ru-RU" altLang="ru-RU" b="1" dirty="0" smtClean="0">
                <a:ea typeface="Gotham Pro Medium"/>
                <a:cs typeface="Gotham Pro Medium"/>
              </a:rPr>
              <a:t>локальные</a:t>
            </a:r>
            <a:endParaRPr lang="ru-RU" altLang="ru-RU" b="1" dirty="0">
              <a:ea typeface="Gotham Pro Medium"/>
              <a:cs typeface="Gotham Pro Medium"/>
            </a:endParaRPr>
          </a:p>
        </p:txBody>
      </p:sp>
      <p:pic>
        <p:nvPicPr>
          <p:cNvPr id="8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498"/>
          <a:stretch/>
        </p:blipFill>
        <p:spPr bwMode="auto">
          <a:xfrm>
            <a:off x="6440956" y="5302471"/>
            <a:ext cx="369784" cy="7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reeform 93"/>
          <p:cNvSpPr>
            <a:spLocks noChangeArrowheads="1"/>
          </p:cNvSpPr>
          <p:nvPr/>
        </p:nvSpPr>
        <p:spPr bwMode="auto">
          <a:xfrm>
            <a:off x="683016" y="2971778"/>
            <a:ext cx="492511" cy="430394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d-ID"/>
          </a:p>
        </p:txBody>
      </p:sp>
      <p:sp>
        <p:nvSpPr>
          <p:cNvPr id="83" name="Freeform 89"/>
          <p:cNvSpPr>
            <a:spLocks noChangeArrowheads="1"/>
          </p:cNvSpPr>
          <p:nvPr/>
        </p:nvSpPr>
        <p:spPr bwMode="auto">
          <a:xfrm>
            <a:off x="627517" y="4911630"/>
            <a:ext cx="557480" cy="423928"/>
          </a:xfrm>
          <a:custGeom>
            <a:avLst/>
            <a:gdLst>
              <a:gd name="T0" fmla="*/ 2147483646 w 608"/>
              <a:gd name="T1" fmla="*/ 2147483646 h 425"/>
              <a:gd name="T2" fmla="*/ 2147483646 w 608"/>
              <a:gd name="T3" fmla="*/ 2147483646 h 425"/>
              <a:gd name="T4" fmla="*/ 2147483646 w 608"/>
              <a:gd name="T5" fmla="*/ 2147483646 h 425"/>
              <a:gd name="T6" fmla="*/ 2147483646 w 608"/>
              <a:gd name="T7" fmla="*/ 2147483646 h 425"/>
              <a:gd name="T8" fmla="*/ 2147483646 w 608"/>
              <a:gd name="T9" fmla="*/ 2147483646 h 425"/>
              <a:gd name="T10" fmla="*/ 2147483646 w 608"/>
              <a:gd name="T11" fmla="*/ 2147483646 h 425"/>
              <a:gd name="T12" fmla="*/ 2147483646 w 608"/>
              <a:gd name="T13" fmla="*/ 2147483646 h 425"/>
              <a:gd name="T14" fmla="*/ 2147483646 w 608"/>
              <a:gd name="T15" fmla="*/ 2147483646 h 425"/>
              <a:gd name="T16" fmla="*/ 2147483646 w 608"/>
              <a:gd name="T17" fmla="*/ 2147483646 h 425"/>
              <a:gd name="T18" fmla="*/ 2147483646 w 608"/>
              <a:gd name="T19" fmla="*/ 2147483646 h 425"/>
              <a:gd name="T20" fmla="*/ 2147483646 w 608"/>
              <a:gd name="T21" fmla="*/ 2147483646 h 425"/>
              <a:gd name="T22" fmla="*/ 2147483646 w 608"/>
              <a:gd name="T23" fmla="*/ 2147483646 h 425"/>
              <a:gd name="T24" fmla="*/ 2147483646 w 608"/>
              <a:gd name="T25" fmla="*/ 2147483646 h 425"/>
              <a:gd name="T26" fmla="*/ 2147483646 w 608"/>
              <a:gd name="T27" fmla="*/ 2147483646 h 425"/>
              <a:gd name="T28" fmla="*/ 2147483646 w 608"/>
              <a:gd name="T29" fmla="*/ 2147483646 h 425"/>
              <a:gd name="T30" fmla="*/ 2147483646 w 608"/>
              <a:gd name="T31" fmla="*/ 1982660171 h 425"/>
              <a:gd name="T32" fmla="*/ 2147483646 w 608"/>
              <a:gd name="T33" fmla="*/ 2147483646 h 425"/>
              <a:gd name="T34" fmla="*/ 2147483646 w 608"/>
              <a:gd name="T35" fmla="*/ 2147483646 h 425"/>
              <a:gd name="T36" fmla="*/ 2147483646 w 608"/>
              <a:gd name="T37" fmla="*/ 2147483646 h 425"/>
              <a:gd name="T38" fmla="*/ 2147483646 w 608"/>
              <a:gd name="T39" fmla="*/ 2147483646 h 425"/>
              <a:gd name="T40" fmla="*/ 2147483646 w 608"/>
              <a:gd name="T41" fmla="*/ 2147483646 h 425"/>
              <a:gd name="T42" fmla="*/ 2147483646 w 608"/>
              <a:gd name="T43" fmla="*/ 2147483646 h 425"/>
              <a:gd name="T44" fmla="*/ 2147483646 w 608"/>
              <a:gd name="T45" fmla="*/ 2147483646 h 425"/>
              <a:gd name="T46" fmla="*/ 2147483646 w 608"/>
              <a:gd name="T47" fmla="*/ 2147483646 h 425"/>
              <a:gd name="T48" fmla="*/ 2147483646 w 608"/>
              <a:gd name="T49" fmla="*/ 2147483646 h 425"/>
              <a:gd name="T50" fmla="*/ 2147483646 w 608"/>
              <a:gd name="T51" fmla="*/ 2147483646 h 425"/>
              <a:gd name="T52" fmla="*/ 2147483646 w 608"/>
              <a:gd name="T53" fmla="*/ 2147483646 h 425"/>
              <a:gd name="T54" fmla="*/ 2147483646 w 608"/>
              <a:gd name="T55" fmla="*/ 2147483646 h 425"/>
              <a:gd name="T56" fmla="*/ 2147483646 w 608"/>
              <a:gd name="T57" fmla="*/ 2147483646 h 425"/>
              <a:gd name="T58" fmla="*/ 2147483646 w 608"/>
              <a:gd name="T59" fmla="*/ 2147483646 h 425"/>
              <a:gd name="T60" fmla="*/ 2147483646 w 608"/>
              <a:gd name="T61" fmla="*/ 2147483646 h 425"/>
              <a:gd name="T62" fmla="*/ 2147483646 w 608"/>
              <a:gd name="T63" fmla="*/ 2147483646 h 425"/>
              <a:gd name="T64" fmla="*/ 982431388 w 608"/>
              <a:gd name="T65" fmla="*/ 2147483646 h 425"/>
              <a:gd name="T66" fmla="*/ 0 w 608"/>
              <a:gd name="T67" fmla="*/ 2147483646 h 425"/>
              <a:gd name="T68" fmla="*/ 0 w 608"/>
              <a:gd name="T69" fmla="*/ 2147483646 h 425"/>
              <a:gd name="T70" fmla="*/ 0 w 608"/>
              <a:gd name="T71" fmla="*/ 2147483646 h 425"/>
              <a:gd name="T72" fmla="*/ 2147483646 w 608"/>
              <a:gd name="T73" fmla="*/ 2147483646 h 425"/>
              <a:gd name="T74" fmla="*/ 2147483646 w 608"/>
              <a:gd name="T75" fmla="*/ 2147483646 h 425"/>
              <a:gd name="T76" fmla="*/ 2147483646 w 608"/>
              <a:gd name="T77" fmla="*/ 2147483646 h 425"/>
              <a:gd name="T78" fmla="*/ 2147483646 w 608"/>
              <a:gd name="T79" fmla="*/ 2147483646 h 425"/>
              <a:gd name="T80" fmla="*/ 2147483646 w 608"/>
              <a:gd name="T81" fmla="*/ 2147483646 h 425"/>
              <a:gd name="T82" fmla="*/ 2147483646 w 608"/>
              <a:gd name="T83" fmla="*/ 2147483646 h 425"/>
              <a:gd name="T84" fmla="*/ 2147483646 w 608"/>
              <a:gd name="T85" fmla="*/ 2147483646 h 425"/>
              <a:gd name="T86" fmla="*/ 2147483646 w 608"/>
              <a:gd name="T87" fmla="*/ 2147483646 h 425"/>
              <a:gd name="T88" fmla="*/ 2147483646 w 608"/>
              <a:gd name="T89" fmla="*/ 0 h 425"/>
              <a:gd name="T90" fmla="*/ 2147483646 w 608"/>
              <a:gd name="T91" fmla="*/ 2147483646 h 425"/>
              <a:gd name="T92" fmla="*/ 2147483646 w 608"/>
              <a:gd name="T93" fmla="*/ 2147483646 h 425"/>
              <a:gd name="T94" fmla="*/ 2147483646 w 608"/>
              <a:gd name="T95" fmla="*/ 2147483646 h 425"/>
              <a:gd name="T96" fmla="*/ 2147483646 w 608"/>
              <a:gd name="T97" fmla="*/ 2147483646 h 425"/>
              <a:gd name="T98" fmla="*/ 2147483646 w 608"/>
              <a:gd name="T99" fmla="*/ 2147483646 h 425"/>
              <a:gd name="T100" fmla="*/ 2147483646 w 608"/>
              <a:gd name="T101" fmla="*/ 2147483646 h 425"/>
              <a:gd name="T102" fmla="*/ 2147483646 w 608"/>
              <a:gd name="T103" fmla="*/ 2147483646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84" name="Freeform 219"/>
          <p:cNvSpPr>
            <a:spLocks noChangeArrowheads="1"/>
          </p:cNvSpPr>
          <p:nvPr/>
        </p:nvSpPr>
        <p:spPr bwMode="auto">
          <a:xfrm>
            <a:off x="697276" y="5838035"/>
            <a:ext cx="463992" cy="465043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2610487" y="6048948"/>
            <a:ext cx="164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поставщиков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296" y="327022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E600"/>
                </a:solidFill>
              </a:rPr>
              <a:t>51</a:t>
            </a:r>
            <a:endParaRPr lang="ru-RU" sz="2400" b="1" dirty="0">
              <a:solidFill>
                <a:srgbClr val="FFE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3564" y="332626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регионе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67094" y="335093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sz="2400" b="1" dirty="0">
              <a:solidFill>
                <a:srgbClr val="FFE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1"/>
          <p:cNvSpPr txBox="1">
            <a:spLocks/>
          </p:cNvSpPr>
          <p:nvPr/>
        </p:nvSpPr>
        <p:spPr>
          <a:xfrm>
            <a:off x="274422" y="535012"/>
            <a:ext cx="10669068" cy="1186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solidFill>
                  <a:srgbClr val="003B7E"/>
                </a:solidFill>
              </a:rPr>
              <a:t>Взаимодействие </a:t>
            </a:r>
            <a:endParaRPr lang="en-US" sz="2700" dirty="0" smtClean="0">
              <a:solidFill>
                <a:srgbClr val="003B7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err="1" smtClean="0">
                <a:solidFill>
                  <a:srgbClr val="003B7E"/>
                </a:solidFill>
              </a:rPr>
              <a:t>ао</a:t>
            </a:r>
            <a:r>
              <a:rPr lang="ru-RU" sz="2700" dirty="0" smtClean="0">
                <a:solidFill>
                  <a:srgbClr val="003B7E"/>
                </a:solidFill>
              </a:rPr>
              <a:t> «корпорация «</a:t>
            </a:r>
            <a:r>
              <a:rPr lang="ru-RU" sz="2700" dirty="0" err="1" smtClean="0">
                <a:solidFill>
                  <a:srgbClr val="003B7E"/>
                </a:solidFill>
              </a:rPr>
              <a:t>мсп</a:t>
            </a:r>
            <a:r>
              <a:rPr lang="ru-RU" sz="2700" dirty="0" smtClean="0">
                <a:solidFill>
                  <a:srgbClr val="003B7E"/>
                </a:solidFill>
              </a:rPr>
              <a:t>»</a:t>
            </a:r>
            <a:r>
              <a:rPr lang="en-US" sz="2700" dirty="0" smtClean="0">
                <a:solidFill>
                  <a:srgbClr val="003B7E"/>
                </a:solidFill>
              </a:rPr>
              <a:t> </a:t>
            </a:r>
            <a:r>
              <a:rPr lang="ru-RU" sz="2700" dirty="0">
                <a:solidFill>
                  <a:srgbClr val="003B7E"/>
                </a:solidFill>
              </a:rPr>
              <a:t>и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</a:rPr>
              <a:t> </a:t>
            </a:r>
            <a:r>
              <a:rPr kumimoji="0" lang="en-GB" sz="2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</a:rPr>
              <a:t>METRO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</a:rPr>
              <a:t> </a:t>
            </a:r>
            <a:r>
              <a:rPr kumimoji="0" lang="en-US" sz="27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B7E"/>
                </a:solidFill>
                <a:effectLst/>
                <a:uLnTx/>
                <a:uFillTx/>
              </a:rPr>
              <a:t>cash &amp; carry</a:t>
            </a:r>
            <a:endParaRPr kumimoji="0" lang="en-GB" sz="2700" b="1" i="0" u="none" strike="noStrike" kern="1200" cap="all" spc="0" normalizeH="0" baseline="0" noProof="0" dirty="0">
              <a:ln>
                <a:noFill/>
              </a:ln>
              <a:solidFill>
                <a:srgbClr val="003B7E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35" y="1546648"/>
            <a:ext cx="8716946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2019 году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ВЭБ.РФ, АО «Корпорация МСП» и </a:t>
            </a:r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METRO Cash &amp; Carry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заключили </a:t>
            </a:r>
            <a:r>
              <a:rPr lang="ru-RU" sz="16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соглашение </a:t>
            </a:r>
            <a:r>
              <a:rPr lang="ru-RU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 взаимодействии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целях содействия развитию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малого и среднего предпринимательства и поддержки индивидуальной предпринимательской инициативы в сфере сельского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хозяйства, а именно с целью </a:t>
            </a:r>
            <a:r>
              <a:rPr lang="ru-RU" sz="16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расширения доступа </a:t>
            </a:r>
            <a:r>
              <a:rPr lang="ru-RU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рынкам сбыта </a:t>
            </a:r>
            <a:r>
              <a:rPr lang="ru-RU" sz="1600" b="1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сельхозтоваропроизводителей</a:t>
            </a:r>
            <a:r>
              <a:rPr lang="ru-RU" sz="16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16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федеральную розничную сеть.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384" y="3109640"/>
            <a:ext cx="4216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282"/>
                </a:solidFill>
                <a:cs typeface="Times New Roman" panose="02020603050405020304" pitchFamily="18" charset="0"/>
              </a:rPr>
              <a:t>АЛГОРИТМ ВЗАИМОДЕЙСТВИЯ </a:t>
            </a:r>
            <a:endParaRPr lang="ru-RU" dirty="0">
              <a:solidFill>
                <a:srgbClr val="00428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2004" y="6299756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*Сельскохозяйственный кооператив</a:t>
            </a:r>
          </a:p>
          <a:p>
            <a:r>
              <a:rPr lang="ru-RU" sz="900" dirty="0" smtClean="0"/>
              <a:t>**Крестьянское (фермерское) хозяйство</a:t>
            </a:r>
            <a:endParaRPr lang="ru-RU" sz="900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7098687"/>
              </p:ext>
            </p:extLst>
          </p:nvPr>
        </p:nvGraphicFramePr>
        <p:xfrm>
          <a:off x="1627834" y="3478972"/>
          <a:ext cx="5850062" cy="2794304"/>
        </p:xfrm>
        <a:graphic>
          <a:graphicData uri="http://schemas.openxmlformats.org/presentationml/2006/ole">
            <p:oleObj spid="_x0000_s9267" name="CorelDRAW" r:id="rId3" imgW="4545000" imgH="2172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4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4273" y="440883"/>
            <a:ext cx="9596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j-lt"/>
                <a:ea typeface="Gotham Pro Medium"/>
                <a:cs typeface="Gotham Pro Medium"/>
              </a:rPr>
              <a:t>КАК СТАТЬ ПОСТАВЩИКОМ</a:t>
            </a:r>
            <a:r>
              <a:rPr lang="en-US" altLang="ru-RU" sz="2800" b="1" dirty="0" smtClean="0">
                <a:solidFill>
                  <a:schemeClr val="tx1"/>
                </a:solidFill>
                <a:latin typeface="+mj-lt"/>
                <a:ea typeface="Gotham Pro Medium"/>
                <a:cs typeface="Gotham Pro Medium"/>
              </a:rPr>
              <a:t> METRO CASH&amp;CARRY</a:t>
            </a:r>
            <a:r>
              <a:rPr lang="ru-RU" altLang="ru-RU" sz="2800" b="1" dirty="0" smtClean="0">
                <a:solidFill>
                  <a:schemeClr val="tx1"/>
                </a:solidFill>
                <a:latin typeface="+mj-lt"/>
                <a:ea typeface="Gotham Pro Medium"/>
                <a:cs typeface="Gotham Pro Medium"/>
              </a:rPr>
              <a:t>  </a:t>
            </a:r>
            <a:endParaRPr lang="ru-RU" altLang="en-US" sz="2800" b="1" dirty="0" smtClean="0">
              <a:solidFill>
                <a:schemeClr val="tx1"/>
              </a:solidFill>
              <a:latin typeface="+mj-lt"/>
              <a:ea typeface="Gotham Pro Medium"/>
              <a:cs typeface="Gotham Pro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19" y="3085599"/>
            <a:ext cx="3626131" cy="29446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74273" y="2911542"/>
            <a:ext cx="43866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A3C7B"/>
                </a:solidFill>
                <a:latin typeface="Metro CA"/>
              </a:rPr>
              <a:t>Ожидания и требования </a:t>
            </a:r>
            <a:r>
              <a:rPr lang="en-US" sz="2000" b="1" dirty="0" smtClean="0">
                <a:solidFill>
                  <a:srgbClr val="1A3C7B"/>
                </a:solidFill>
                <a:latin typeface="Metro CA"/>
              </a:rPr>
              <a:t>METRO</a:t>
            </a:r>
            <a:r>
              <a:rPr lang="ru-RU" sz="2000" b="1" dirty="0" smtClean="0">
                <a:solidFill>
                  <a:srgbClr val="1A3C7B"/>
                </a:solidFill>
                <a:latin typeface="Metro CA"/>
              </a:rPr>
              <a:t> </a:t>
            </a:r>
            <a:r>
              <a:rPr lang="ru-RU" sz="2000" b="1" dirty="0">
                <a:solidFill>
                  <a:srgbClr val="1A3C7B"/>
                </a:solidFill>
                <a:latin typeface="Metro CA"/>
              </a:rPr>
              <a:t>к </a:t>
            </a:r>
            <a:r>
              <a:rPr lang="ru-RU" sz="2000" b="1" dirty="0" smtClean="0">
                <a:solidFill>
                  <a:srgbClr val="1A3C7B"/>
                </a:solidFill>
                <a:latin typeface="Metro CA"/>
              </a:rPr>
              <a:t>поставщикам:</a:t>
            </a:r>
            <a:endParaRPr lang="ru-RU" sz="1400" dirty="0">
              <a:solidFill>
                <a:srgbClr val="1A3C7B"/>
              </a:solidFill>
              <a:latin typeface="Metro C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Высокие стандарты качества;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Надежность и стабильность поставок;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Адекватное ценообразование;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Четкое и корректное документальное сопровождение;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Корректная маркировка товаров;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Готовность совместно развивать предложение для профессиональных клиентов;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Использование электронного документооборота;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1A3C7B"/>
                </a:solidFill>
                <a:latin typeface="Metro CA"/>
              </a:rPr>
              <a:t>Эффективная и корректная коммуникация для решения возникающих вопросов.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51" y="3148867"/>
            <a:ext cx="3626131" cy="29446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83" y="3236184"/>
            <a:ext cx="3626131" cy="29446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8"/>
          <p:cNvSpPr/>
          <p:nvPr/>
        </p:nvSpPr>
        <p:spPr>
          <a:xfrm>
            <a:off x="274273" y="1027371"/>
            <a:ext cx="62458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Оформить коммерческое предложение:</a:t>
            </a:r>
            <a:endParaRPr lang="en-US" b="1" dirty="0" smtClean="0"/>
          </a:p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Заполнить анкету через </a:t>
            </a:r>
            <a:r>
              <a:rPr lang="ru-RU" sz="1600" b="1" dirty="0" smtClean="0">
                <a:hlinkClick r:id="rId3"/>
              </a:rPr>
              <a:t>Онлайн-форму</a:t>
            </a:r>
            <a:endParaRPr lang="ru-RU" sz="1600" b="1" dirty="0" smtClean="0"/>
          </a:p>
          <a:p>
            <a:r>
              <a:rPr lang="ru-RU" sz="1600" b="1" dirty="0" smtClean="0"/>
              <a:t>или</a:t>
            </a:r>
          </a:p>
          <a:p>
            <a:r>
              <a:rPr lang="ru-RU" sz="1600" b="1" dirty="0" smtClean="0"/>
              <a:t>направить по </a:t>
            </a:r>
            <a:r>
              <a:rPr lang="en-US" sz="1600" b="1" dirty="0" smtClean="0"/>
              <a:t>e-mail</a:t>
            </a:r>
            <a:r>
              <a:rPr lang="ru-RU" sz="1600" b="1" dirty="0" smtClean="0"/>
              <a:t> </a:t>
            </a:r>
            <a:r>
              <a:rPr lang="en-US" sz="1600" u="sng" dirty="0" smtClean="0">
                <a:hlinkClick r:id="rId4"/>
              </a:rPr>
              <a:t>proposals</a:t>
            </a:r>
            <a:r>
              <a:rPr lang="ru-RU" sz="1600" u="sng" dirty="0">
                <a:hlinkClick r:id="rId4"/>
              </a:rPr>
              <a:t>@</a:t>
            </a:r>
            <a:r>
              <a:rPr lang="en-US" sz="1600" u="sng" dirty="0">
                <a:hlinkClick r:id="rId4"/>
              </a:rPr>
              <a:t>metro</a:t>
            </a:r>
            <a:r>
              <a:rPr lang="ru-RU" sz="1600" u="sng" dirty="0">
                <a:hlinkClick r:id="rId4"/>
              </a:rPr>
              <a:t>-</a:t>
            </a:r>
            <a:r>
              <a:rPr lang="en-US" sz="1600" u="sng" dirty="0">
                <a:hlinkClick r:id="rId4"/>
              </a:rPr>
              <a:t>cc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ru</a:t>
            </a:r>
            <a:endParaRPr lang="ru-RU" sz="1600" dirty="0"/>
          </a:p>
          <a:p>
            <a:endParaRPr lang="ru-RU" sz="1600" b="1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16" name="Rectangle 19"/>
          <p:cNvSpPr/>
          <p:nvPr/>
        </p:nvSpPr>
        <p:spPr>
          <a:xfrm>
            <a:off x="258211" y="2359767"/>
            <a:ext cx="868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перед отправкой предложения, необходимо ознакомиться с правилами, указанными в </a:t>
            </a:r>
            <a:r>
              <a:rPr lang="ru-RU" sz="1400" dirty="0" smtClean="0">
                <a:hlinkClick r:id="rId5"/>
              </a:rPr>
              <a:t>Политике выбора </a:t>
            </a:r>
            <a:r>
              <a:rPr lang="ru-RU" sz="1400" u="sng" dirty="0">
                <a:solidFill>
                  <a:srgbClr val="FF0000"/>
                </a:solidFill>
                <a:hlinkClick r:id="rId5"/>
              </a:rPr>
              <a:t>поставщиков </a:t>
            </a:r>
            <a:r>
              <a:rPr lang="en-US" sz="1400" u="sng" dirty="0">
                <a:solidFill>
                  <a:srgbClr val="FF0000"/>
                </a:solidFill>
              </a:rPr>
              <a:t>METRO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275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3"/>
          </p:nvPr>
        </p:nvSpPr>
        <p:spPr>
          <a:xfrm>
            <a:off x="136440" y="347028"/>
            <a:ext cx="9478448" cy="828297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ea typeface="Gotham Pro Medium"/>
                <a:cs typeface="Gotham Pro Medium"/>
              </a:rPr>
              <a:t>Оценка качества продукции и особенности поставок</a:t>
            </a:r>
            <a:endParaRPr lang="ru-RU" altLang="en-US" sz="2800" dirty="0">
              <a:solidFill>
                <a:schemeClr val="tx1"/>
              </a:solidFill>
              <a:ea typeface="Gotham Pro Medium"/>
              <a:cs typeface="Gotham Pro Medium"/>
            </a:endParaRPr>
          </a:p>
          <a:p>
            <a:endParaRPr lang="ru-RU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03906" y="1743390"/>
            <a:ext cx="7436675" cy="287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C000"/>
                </a:solidFill>
              </a:rPr>
              <a:t>Квалификация поставщиков и продукции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4679950" y="2151640"/>
            <a:ext cx="414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</a:rPr>
              <a:t>Спецификации </a:t>
            </a:r>
            <a:r>
              <a:rPr lang="ru-RU" sz="1400" dirty="0" smtClean="0">
                <a:solidFill>
                  <a:srgbClr val="002060"/>
                </a:solidFill>
              </a:rPr>
              <a:t>продукта;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Аудиты условий производства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r>
              <a:rPr lang="ru-RU" sz="1400" dirty="0" smtClean="0">
                <a:solidFill>
                  <a:srgbClr val="002060"/>
                </a:solidFill>
              </a:rPr>
              <a:t> сертификация;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Испытания продукции;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Сопроводительные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Поддержка в вопросах качества и безопасность: обучающие программы, «День качества»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05" y="1371241"/>
            <a:ext cx="3251893" cy="4459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26" y="1608003"/>
            <a:ext cx="3089745" cy="4295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56" y="1887046"/>
            <a:ext cx="3084474" cy="42957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39874" y="4150616"/>
            <a:ext cx="3712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Более подробная </a:t>
            </a:r>
            <a:r>
              <a:rPr lang="ru-RU" sz="1400" dirty="0" smtClean="0">
                <a:solidFill>
                  <a:srgbClr val="002060"/>
                </a:solidFill>
              </a:rPr>
              <a:t>информации в </a:t>
            </a:r>
            <a:r>
              <a:rPr lang="ru-RU" sz="1400" b="1" dirty="0" smtClean="0">
                <a:solidFill>
                  <a:srgbClr val="002060"/>
                </a:solidFill>
              </a:rPr>
              <a:t>руководстве по обеспечению качества поставок продукции 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или 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 </a:t>
            </a:r>
            <a:r>
              <a:rPr lang="ru-RU" sz="1400" dirty="0">
                <a:solidFill>
                  <a:srgbClr val="002060"/>
                </a:solidFill>
              </a:rPr>
              <a:t>сайте </a:t>
            </a:r>
            <a:r>
              <a:rPr lang="ru-RU" sz="1400" b="1" dirty="0">
                <a:solidFill>
                  <a:srgbClr val="002060"/>
                </a:solidFill>
                <a:hlinkClick r:id="rId5"/>
              </a:rPr>
              <a:t>Качество </a:t>
            </a:r>
            <a:r>
              <a:rPr lang="en-US" sz="1400" b="1" dirty="0">
                <a:solidFill>
                  <a:srgbClr val="002060"/>
                </a:solidFill>
                <a:hlinkClick r:id="rId5"/>
              </a:rPr>
              <a:t>METRO</a:t>
            </a:r>
            <a:endParaRPr lang="ru-RU" sz="1400" b="1" dirty="0"/>
          </a:p>
        </p:txBody>
      </p:sp>
      <p:sp>
        <p:nvSpPr>
          <p:cNvPr id="15" name="Shape 3629"/>
          <p:cNvSpPr/>
          <p:nvPr/>
        </p:nvSpPr>
        <p:spPr>
          <a:xfrm>
            <a:off x="4737223" y="4220001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Shape 3629"/>
          <p:cNvSpPr/>
          <p:nvPr/>
        </p:nvSpPr>
        <p:spPr>
          <a:xfrm>
            <a:off x="4735374" y="518989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>
          <a:xfrm>
            <a:off x="323850" y="1568479"/>
            <a:ext cx="4068763" cy="453604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/>
              <a:t>Поставщик обязан указывать во всех документах, относящихся к поставке, свое наименование и </a:t>
            </a:r>
            <a:r>
              <a:rPr lang="ru-RU" sz="1100" b="1" dirty="0"/>
              <a:t>номер поставщика</a:t>
            </a:r>
            <a:r>
              <a:rPr lang="ru-RU" sz="1100" dirty="0"/>
              <a:t>, номер заказа </a:t>
            </a:r>
            <a:r>
              <a:rPr lang="en-US" sz="1100" dirty="0"/>
              <a:t>METRO</a:t>
            </a:r>
            <a:r>
              <a:rPr lang="ru-RU" sz="1100" dirty="0"/>
              <a:t>, </a:t>
            </a:r>
            <a:r>
              <a:rPr lang="ru-RU" sz="1100" b="1" dirty="0"/>
              <a:t>номера артикулов </a:t>
            </a:r>
            <a:r>
              <a:rPr lang="en-US" sz="1100" b="1" dirty="0"/>
              <a:t>METRO</a:t>
            </a:r>
            <a:r>
              <a:rPr lang="ru-RU" sz="1100" dirty="0"/>
              <a:t> в той последовательности, в которой они указаны в заказе</a:t>
            </a:r>
            <a:r>
              <a:rPr lang="en-US" sz="1100" dirty="0"/>
              <a:t>;</a:t>
            </a: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 smtClean="0"/>
              <a:t>Поставщик </a:t>
            </a:r>
            <a:r>
              <a:rPr lang="ru-RU" sz="1100" dirty="0"/>
              <a:t>обязан поставлять товар </a:t>
            </a:r>
            <a:r>
              <a:rPr lang="ru-RU" sz="1100" b="1" dirty="0"/>
              <a:t>до истечения первой трети остаточного срока годности</a:t>
            </a:r>
            <a:r>
              <a:rPr lang="ru-RU" sz="1100" dirty="0"/>
              <a:t> или гарантийного срока</a:t>
            </a:r>
            <a:r>
              <a:rPr lang="en-US" sz="1100" dirty="0"/>
              <a:t>;</a:t>
            </a: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 smtClean="0"/>
              <a:t>Поставляемые </a:t>
            </a:r>
            <a:r>
              <a:rPr lang="ru-RU" sz="1100" dirty="0"/>
              <a:t>товары должны быть упакованы в единицы продаж, согласованные с </a:t>
            </a:r>
            <a:r>
              <a:rPr lang="ru-RU" sz="1100" dirty="0" smtClean="0"/>
              <a:t>отделом закупок </a:t>
            </a:r>
            <a:r>
              <a:rPr lang="en-US" sz="1100" dirty="0"/>
              <a:t>METRO;</a:t>
            </a: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b="1" dirty="0" smtClean="0"/>
              <a:t>Выгрузка</a:t>
            </a:r>
            <a:r>
              <a:rPr lang="ru-RU" sz="1100" dirty="0" smtClean="0"/>
              <a:t> </a:t>
            </a:r>
            <a:r>
              <a:rPr lang="ru-RU" sz="1100" dirty="0"/>
              <a:t>доставленного товара на рампу торгового центра осуществляется </a:t>
            </a:r>
            <a:r>
              <a:rPr lang="ru-RU" sz="1100" b="1" dirty="0"/>
              <a:t>силами поставщика</a:t>
            </a:r>
            <a:r>
              <a:rPr lang="en-US" sz="1100" dirty="0"/>
              <a:t>;</a:t>
            </a: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u="sng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b="1" dirty="0" smtClean="0"/>
              <a:t>Приемка </a:t>
            </a:r>
            <a:r>
              <a:rPr lang="ru-RU" sz="1100" b="1" dirty="0"/>
              <a:t>товара</a:t>
            </a:r>
            <a:r>
              <a:rPr lang="ru-RU" sz="1100" dirty="0"/>
              <a:t> осуществляется </a:t>
            </a:r>
            <a:r>
              <a:rPr lang="ru-RU" sz="1100" b="1" dirty="0"/>
              <a:t>на рампе ТЦ </a:t>
            </a:r>
            <a:r>
              <a:rPr lang="ru-RU" sz="1100" b="1" u="sng" dirty="0"/>
              <a:t>совместно с водителем</a:t>
            </a:r>
            <a:r>
              <a:rPr lang="ru-RU" sz="1100" b="1" dirty="0"/>
              <a:t> / </a:t>
            </a:r>
            <a:r>
              <a:rPr lang="ru-RU" sz="1100" b="1" u="sng" dirty="0"/>
              <a:t>экспедитором</a:t>
            </a:r>
            <a:r>
              <a:rPr lang="en-US" sz="1100" u="sng" dirty="0"/>
              <a:t>;</a:t>
            </a:r>
            <a:endParaRPr lang="ru-RU" sz="1100" u="sng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100" u="sng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 smtClean="0"/>
              <a:t>Все </a:t>
            </a:r>
            <a:r>
              <a:rPr lang="ru-RU" sz="1100" dirty="0"/>
              <a:t>товары должны поставлять на </a:t>
            </a:r>
            <a:r>
              <a:rPr lang="ru-RU" sz="1100" b="1" dirty="0"/>
              <a:t>паллетах </a:t>
            </a:r>
            <a:r>
              <a:rPr lang="ru-RU" sz="1100" b="1" dirty="0" err="1"/>
              <a:t>евростандарта</a:t>
            </a:r>
            <a:r>
              <a:rPr lang="ru-RU" sz="1100" b="1" dirty="0"/>
              <a:t>*</a:t>
            </a:r>
            <a:r>
              <a:rPr lang="en-US" sz="1100" dirty="0"/>
              <a:t>;</a:t>
            </a: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100" dirty="0" smtClean="0"/>
              <a:t>Поставщики </a:t>
            </a:r>
            <a:r>
              <a:rPr lang="ru-RU" sz="1100" dirty="0"/>
              <a:t>осуществляют доставку строго согласно </a:t>
            </a:r>
            <a:r>
              <a:rPr lang="ru-RU" sz="1100" b="1" dirty="0"/>
              <a:t>графику поставок</a:t>
            </a:r>
            <a:r>
              <a:rPr lang="ru-RU" sz="1100" dirty="0"/>
              <a:t>.</a:t>
            </a:r>
          </a:p>
          <a:p>
            <a:pPr algn="just"/>
            <a:endParaRPr lang="ru-RU" sz="1050" dirty="0"/>
          </a:p>
          <a:p>
            <a:pPr algn="just"/>
            <a:r>
              <a:rPr lang="ru-RU" sz="1050" b="1" dirty="0"/>
              <a:t>*Паллеты </a:t>
            </a:r>
            <a:r>
              <a:rPr lang="ru-RU" sz="1050" b="1" dirty="0" err="1"/>
              <a:t>евростандарта</a:t>
            </a:r>
            <a:r>
              <a:rPr lang="ru-RU" sz="1050" dirty="0"/>
              <a:t> – это паллета размером 120х80 см. Для некоторых категорий товаров есть исключения по  принимаемой грузовой единице.</a:t>
            </a:r>
            <a:endParaRPr lang="ru-RU" sz="1100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3"/>
          </p:nvPr>
        </p:nvSpPr>
        <p:spPr>
          <a:xfrm>
            <a:off x="255756" y="487927"/>
            <a:ext cx="8496300" cy="472211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altLang="en-US" sz="2800" dirty="0" smtClean="0">
                <a:solidFill>
                  <a:schemeClr val="tx1"/>
                </a:solidFill>
                <a:ea typeface="Gotham Pro Medium"/>
                <a:cs typeface="Gotham Pro Medium"/>
              </a:rPr>
              <a:t>Особенности поставок </a:t>
            </a:r>
            <a:endParaRPr lang="ru-RU" altLang="en-US" sz="2800" dirty="0">
              <a:solidFill>
                <a:schemeClr val="tx1"/>
              </a:solidFill>
              <a:ea typeface="Gotham Pro Medium"/>
              <a:cs typeface="Gotham Pro Medium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104816" y="1162433"/>
            <a:ext cx="5408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+mj-lt"/>
              </a:rPr>
              <a:t>Основные 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требования:</a:t>
            </a:r>
            <a:endParaRPr lang="ru-RU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9950" y="10960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FFC000"/>
                </a:solidFill>
                <a:latin typeface="+mj-lt"/>
              </a:rPr>
              <a:t>Типы поставок и </a:t>
            </a:r>
            <a:r>
              <a:rPr lang="ru-RU" altLang="ru-RU" sz="1600" b="1" dirty="0" smtClean="0">
                <a:solidFill>
                  <a:srgbClr val="FFC000"/>
                </a:solidFill>
                <a:latin typeface="+mj-lt"/>
              </a:rPr>
              <a:t>распределительные </a:t>
            </a:r>
            <a:r>
              <a:rPr lang="ru-RU" altLang="ru-RU" sz="1600" b="1" dirty="0">
                <a:solidFill>
                  <a:srgbClr val="FFC000"/>
                </a:solidFill>
                <a:latin typeface="+mj-lt"/>
              </a:rPr>
              <a:t>центры </a:t>
            </a:r>
            <a:r>
              <a:rPr lang="en-US" altLang="ru-RU" sz="1600" b="1" dirty="0" smtClean="0">
                <a:solidFill>
                  <a:srgbClr val="FFC000"/>
                </a:solidFill>
                <a:latin typeface="+mj-lt"/>
              </a:rPr>
              <a:t>METRO</a:t>
            </a:r>
            <a:r>
              <a:rPr lang="ru-RU" altLang="ru-RU" sz="1600" b="1" dirty="0" smtClean="0">
                <a:solidFill>
                  <a:srgbClr val="FFC000"/>
                </a:solidFill>
                <a:latin typeface="+mj-lt"/>
              </a:rPr>
              <a:t>:</a:t>
            </a:r>
            <a:endParaRPr lang="ru-RU" altLang="ru-RU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789286" y="1678788"/>
            <a:ext cx="4048007" cy="27436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600" b="1" kern="1000" cap="all" spc="7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Прямые поставки в ТЦ</a:t>
            </a:r>
            <a:r>
              <a:rPr lang="ru-RU" altLang="ru-RU" sz="1600" b="1" kern="1000" cap="all" spc="7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800" y="2328445"/>
            <a:ext cx="152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6"/>
          <p:cNvCxnSpPr/>
          <p:nvPr/>
        </p:nvCxnSpPr>
        <p:spPr>
          <a:xfrm>
            <a:off x="6311109" y="2727134"/>
            <a:ext cx="1178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4797400" y="2191440"/>
            <a:ext cx="1080120" cy="202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Поставщик</a:t>
            </a:r>
            <a:endParaRPr lang="ru-RU" sz="1200" dirty="0"/>
          </a:p>
        </p:txBody>
      </p:sp>
      <p:sp>
        <p:nvSpPr>
          <p:cNvPr id="15" name="Rectangle 231"/>
          <p:cNvSpPr/>
          <p:nvPr/>
        </p:nvSpPr>
        <p:spPr>
          <a:xfrm>
            <a:off x="7668698" y="2177762"/>
            <a:ext cx="1127624" cy="202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ТЦ МЕТРО</a:t>
            </a:r>
            <a:endParaRPr lang="ru-RU" sz="1200" dirty="0"/>
          </a:p>
        </p:txBody>
      </p:sp>
      <p:pic>
        <p:nvPicPr>
          <p:cNvPr id="16" name="Picture 95" descr="http://www.ikirov.ru/attachments/publications/1/14459/thumb_1448772443-bfe8001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698" y="2372850"/>
            <a:ext cx="1127624" cy="6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789286" y="3493836"/>
            <a:ext cx="4027522" cy="4458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600" b="1" kern="1000" cap="all" spc="7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Поставки через распределительный центр:</a:t>
            </a:r>
            <a:endParaRPr lang="ru-RU" altLang="ru-RU" sz="1600" b="1" kern="1000" cap="all" spc="7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4833336" y="4425906"/>
            <a:ext cx="683877" cy="1395298"/>
            <a:chOff x="1056" y="1432"/>
            <a:chExt cx="528" cy="1005"/>
          </a:xfrm>
        </p:grpSpPr>
        <p:graphicFrame>
          <p:nvGraphicFramePr>
            <p:cNvPr id="21" name="Object 14"/>
            <p:cNvGraphicFramePr>
              <a:graphicFrameLocks/>
            </p:cNvGraphicFramePr>
            <p:nvPr/>
          </p:nvGraphicFramePr>
          <p:xfrm>
            <a:off x="1056" y="2112"/>
            <a:ext cx="528" cy="325"/>
          </p:xfrm>
          <a:graphic>
            <a:graphicData uri="http://schemas.openxmlformats.org/presentationml/2006/ole">
              <p:oleObj spid="_x0000_s8278" name="Clip" r:id="rId5" imgW="5797011" imgH="3004684" progId="">
                <p:embed/>
              </p:oleObj>
            </a:graphicData>
          </a:graphic>
        </p:graphicFrame>
        <p:graphicFrame>
          <p:nvGraphicFramePr>
            <p:cNvPr id="22" name="Object 15"/>
            <p:cNvGraphicFramePr>
              <a:graphicFrameLocks/>
            </p:cNvGraphicFramePr>
            <p:nvPr/>
          </p:nvGraphicFramePr>
          <p:xfrm>
            <a:off x="1056" y="1739"/>
            <a:ext cx="528" cy="325"/>
          </p:xfrm>
          <a:graphic>
            <a:graphicData uri="http://schemas.openxmlformats.org/presentationml/2006/ole">
              <p:oleObj spid="_x0000_s8279" name="Clip" r:id="rId6" imgW="5797011" imgH="3004684" progId="">
                <p:embed/>
              </p:oleObj>
            </a:graphicData>
          </a:graphic>
        </p:graphicFrame>
        <p:graphicFrame>
          <p:nvGraphicFramePr>
            <p:cNvPr id="23" name="Object 16"/>
            <p:cNvGraphicFramePr>
              <a:graphicFrameLocks/>
            </p:cNvGraphicFramePr>
            <p:nvPr/>
          </p:nvGraphicFramePr>
          <p:xfrm>
            <a:off x="1056" y="1432"/>
            <a:ext cx="480" cy="296"/>
          </p:xfrm>
          <a:graphic>
            <a:graphicData uri="http://schemas.openxmlformats.org/presentationml/2006/ole">
              <p:oleObj spid="_x0000_s8280" name="Clip" r:id="rId7" imgW="5797011" imgH="3004684" progId="">
                <p:embed/>
              </p:oleObj>
            </a:graphicData>
          </a:graphic>
        </p:graphicFrame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5540535" y="4468852"/>
            <a:ext cx="253493" cy="1363363"/>
            <a:chOff x="2401887" y="1620838"/>
            <a:chExt cx="1000126" cy="1758950"/>
          </a:xfrm>
          <a:solidFill>
            <a:schemeClr val="accent5"/>
          </a:solidFill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2401887" y="1620838"/>
              <a:ext cx="1000125" cy="1758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5000"/>
                </a:lnSpc>
                <a:spcBef>
                  <a:spcPct val="3000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endParaRPr lang="ru-RU" altLang="ru-RU"/>
            </a:p>
          </p:txBody>
        </p:sp>
        <p:sp>
          <p:nvSpPr>
            <p:cNvPr id="26" name="Line 214"/>
            <p:cNvSpPr>
              <a:spLocks noChangeShapeType="1"/>
            </p:cNvSpPr>
            <p:nvPr/>
          </p:nvSpPr>
          <p:spPr bwMode="auto">
            <a:xfrm>
              <a:off x="2411413" y="19518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15"/>
            <p:cNvSpPr>
              <a:spLocks noChangeShapeType="1"/>
            </p:cNvSpPr>
            <p:nvPr/>
          </p:nvSpPr>
          <p:spPr bwMode="auto">
            <a:xfrm>
              <a:off x="2411413" y="24852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16"/>
            <p:cNvSpPr>
              <a:spLocks noChangeShapeType="1"/>
            </p:cNvSpPr>
            <p:nvPr/>
          </p:nvSpPr>
          <p:spPr bwMode="auto">
            <a:xfrm>
              <a:off x="2411413" y="30186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8065096" y="4547818"/>
            <a:ext cx="751712" cy="1120169"/>
            <a:chOff x="6010165" y="1734179"/>
            <a:chExt cx="1025525" cy="1447800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65" y="1734179"/>
              <a:ext cx="1025525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65" y="2231066"/>
              <a:ext cx="1025525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65" y="2764466"/>
              <a:ext cx="1025525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656"/>
          <p:cNvSpPr/>
          <p:nvPr/>
        </p:nvSpPr>
        <p:spPr>
          <a:xfrm>
            <a:off x="4679950" y="4144955"/>
            <a:ext cx="1014833" cy="13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Поставщик</a:t>
            </a:r>
            <a:endParaRPr lang="ru-RU" sz="1200" dirty="0"/>
          </a:p>
        </p:txBody>
      </p:sp>
      <p:sp>
        <p:nvSpPr>
          <p:cNvPr id="34" name="Rectangle 657"/>
          <p:cNvSpPr/>
          <p:nvPr/>
        </p:nvSpPr>
        <p:spPr>
          <a:xfrm>
            <a:off x="7971808" y="4007774"/>
            <a:ext cx="822623" cy="34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ТЦ МЕТ</a:t>
            </a:r>
            <a:r>
              <a:rPr lang="en-US" sz="1200" dirty="0" smtClean="0"/>
              <a:t>RO</a:t>
            </a:r>
            <a:endParaRPr lang="ru-RU" sz="1200" dirty="0"/>
          </a:p>
        </p:txBody>
      </p:sp>
      <p:sp>
        <p:nvSpPr>
          <p:cNvPr id="35" name="Rectangle 658"/>
          <p:cNvSpPr/>
          <p:nvPr/>
        </p:nvSpPr>
        <p:spPr>
          <a:xfrm>
            <a:off x="5765227" y="4019454"/>
            <a:ext cx="1935267" cy="354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Распределительный центр</a:t>
            </a:r>
            <a:endParaRPr lang="ru-RU" sz="1200" dirty="0"/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767373" y="4457841"/>
            <a:ext cx="251079" cy="1363363"/>
            <a:chOff x="2401887" y="1620838"/>
            <a:chExt cx="1000126" cy="1758950"/>
          </a:xfrm>
          <a:solidFill>
            <a:schemeClr val="accent5"/>
          </a:solidFill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2401887" y="1620838"/>
              <a:ext cx="1000125" cy="1758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5000"/>
                </a:lnSpc>
                <a:spcBef>
                  <a:spcPct val="3000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ct val="115000"/>
                </a:lnSpc>
                <a:spcBef>
                  <a:spcPct val="30000"/>
                </a:spcBef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2"/>
                </a:buClr>
                <a:buSzPct val="120000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endParaRPr lang="ru-RU" altLang="ru-RU"/>
            </a:p>
          </p:txBody>
        </p:sp>
        <p:sp>
          <p:nvSpPr>
            <p:cNvPr id="38" name="Line 214"/>
            <p:cNvSpPr>
              <a:spLocks noChangeShapeType="1"/>
            </p:cNvSpPr>
            <p:nvPr/>
          </p:nvSpPr>
          <p:spPr bwMode="auto">
            <a:xfrm>
              <a:off x="2411413" y="19518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15"/>
            <p:cNvSpPr>
              <a:spLocks noChangeShapeType="1"/>
            </p:cNvSpPr>
            <p:nvPr/>
          </p:nvSpPr>
          <p:spPr bwMode="auto">
            <a:xfrm>
              <a:off x="2411413" y="24852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16"/>
            <p:cNvSpPr>
              <a:spLocks noChangeShapeType="1"/>
            </p:cNvSpPr>
            <p:nvPr/>
          </p:nvSpPr>
          <p:spPr bwMode="auto">
            <a:xfrm>
              <a:off x="2411413" y="3018632"/>
              <a:ext cx="990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" name="Picture 90" descr="http://www.psg.eu/data/projekt/11/foto/xv--clanek-7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028" y="4453240"/>
            <a:ext cx="1975736" cy="1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2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Rectangle 8"/>
          <p:cNvSpPr/>
          <p:nvPr/>
        </p:nvSpPr>
        <p:spPr bwMode="auto">
          <a:xfrm>
            <a:off x="4960537" y="5027236"/>
            <a:ext cx="1337978" cy="588024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52965" y="453130"/>
            <a:ext cx="8167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 smtClean="0">
                <a:solidFill>
                  <a:srgbClr val="1A3C7B"/>
                </a:solidFill>
                <a:latin typeface="+mj-lt"/>
                <a:cs typeface="Arial" pitchFamily="34" charset="0"/>
              </a:rPr>
              <a:t>СОБCТВЕННЫЕ </a:t>
            </a:r>
            <a:r>
              <a:rPr lang="ru-RU" altLang="ru-RU" sz="2800" b="1" dirty="0">
                <a:solidFill>
                  <a:srgbClr val="1A3C7B"/>
                </a:solidFill>
                <a:latin typeface="+mj-lt"/>
                <a:cs typeface="Arial" pitchFamily="34" charset="0"/>
              </a:rPr>
              <a:t>ТОРГОВЫЕ МАРКИ (СТМ</a:t>
            </a:r>
            <a:r>
              <a:rPr lang="ru-RU" altLang="ru-RU" sz="2800" b="1" dirty="0" smtClean="0">
                <a:solidFill>
                  <a:srgbClr val="1A3C7B"/>
                </a:solidFill>
                <a:latin typeface="+mj-lt"/>
                <a:cs typeface="Arial" pitchFamily="34" charset="0"/>
              </a:rPr>
              <a:t>)</a:t>
            </a:r>
            <a:endParaRPr lang="ru-RU" altLang="ru-RU" sz="2800" b="1" dirty="0">
              <a:solidFill>
                <a:srgbClr val="1A3C7B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2998" y="898360"/>
            <a:ext cx="79665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1A3C7B"/>
                </a:solidFill>
                <a:latin typeface="+mn-lt"/>
                <a:cs typeface="Arial" pitchFamily="34" charset="0"/>
              </a:rPr>
              <a:t>СТМ</a:t>
            </a:r>
            <a:r>
              <a:rPr lang="ru-RU" altLang="ru-RU" sz="1200" dirty="0" smtClean="0">
                <a:solidFill>
                  <a:srgbClr val="1A3C7B"/>
                </a:solidFill>
                <a:latin typeface="+mn-lt"/>
                <a:cs typeface="Arial" pitchFamily="34" charset="0"/>
              </a:rPr>
              <a:t> - </a:t>
            </a:r>
            <a:r>
              <a:rPr lang="ru-RU" altLang="ru-RU" sz="1400" dirty="0">
                <a:solidFill>
                  <a:srgbClr val="004282"/>
                </a:solidFill>
                <a:latin typeface="+mn-lt"/>
                <a:cs typeface="Arial" pitchFamily="34" charset="0"/>
              </a:rPr>
              <a:t>э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то </a:t>
            </a:r>
            <a:r>
              <a:rPr lang="ru-RU" altLang="ru-RU" sz="1400" dirty="0">
                <a:solidFill>
                  <a:srgbClr val="004282"/>
                </a:solidFill>
                <a:latin typeface="+mn-lt"/>
                <a:cs typeface="Arial" pitchFamily="34" charset="0"/>
              </a:rPr>
              <a:t>товары, производимые для компании 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(</a:t>
            </a:r>
            <a:r>
              <a:rPr lang="ru-RU" altLang="ru-RU" sz="1400" dirty="0">
                <a:solidFill>
                  <a:srgbClr val="004282"/>
                </a:solidFill>
                <a:latin typeface="+mn-lt"/>
                <a:cs typeface="Arial" pitchFamily="34" charset="0"/>
              </a:rPr>
              <a:t>сети магазинов) </a:t>
            </a:r>
            <a:r>
              <a:rPr lang="ru-RU" altLang="ru-RU" sz="1400" u="sng" dirty="0">
                <a:solidFill>
                  <a:srgbClr val="004282"/>
                </a:solidFill>
                <a:latin typeface="+mn-lt"/>
                <a:cs typeface="Arial" pitchFamily="34" charset="0"/>
              </a:rPr>
              <a:t>под ее торговыми </a:t>
            </a:r>
            <a:r>
              <a:rPr lang="ru-RU" altLang="ru-RU" sz="1400" u="sng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марками;</a:t>
            </a:r>
            <a:endParaRPr lang="ru-RU" altLang="ru-RU" sz="1200" u="sng" dirty="0">
              <a:solidFill>
                <a:srgbClr val="004282"/>
              </a:solidFill>
              <a:latin typeface="+mn-lt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v"/>
            </a:pPr>
            <a:r>
              <a:rPr lang="ru-RU" altLang="ru-RU" sz="12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СТМ – это 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продукция, </a:t>
            </a:r>
            <a:r>
              <a:rPr lang="ru-RU" altLang="ru-RU" sz="1400" dirty="0">
                <a:solidFill>
                  <a:srgbClr val="004282"/>
                </a:solidFill>
                <a:latin typeface="+mn-lt"/>
                <a:cs typeface="Arial" pitchFamily="34" charset="0"/>
              </a:rPr>
              <a:t>ориентированная на нужды конкретной группы клиентов (от владельцев небольших торговых точек до профессионалов гостиничного и ресторанного бизнеса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);</a:t>
            </a:r>
            <a:endParaRPr lang="ru-RU" altLang="ru-RU" sz="1400" dirty="0">
              <a:solidFill>
                <a:srgbClr val="004282"/>
              </a:solidFill>
              <a:latin typeface="+mn-lt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50000"/>
              </a:spcBef>
              <a:buSzTx/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СТМ - гарантия качества </a:t>
            </a:r>
            <a:r>
              <a:rPr lang="ru-RU" altLang="ru-RU" sz="1400" dirty="0">
                <a:solidFill>
                  <a:srgbClr val="004282"/>
                </a:solidFill>
                <a:latin typeface="+mn-lt"/>
                <a:cs typeface="Arial" pitchFamily="34" charset="0"/>
              </a:rPr>
              <a:t>по международным стандартам </a:t>
            </a:r>
            <a:r>
              <a:rPr lang="en-US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METRO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.</a:t>
            </a:r>
            <a:endParaRPr lang="ru-RU" altLang="ru-RU" sz="1400" dirty="0">
              <a:solidFill>
                <a:srgbClr val="00428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6996774" y="2820023"/>
            <a:ext cx="1225550" cy="908050"/>
            <a:chOff x="6988450" y="3987452"/>
            <a:chExt cx="1754206" cy="1284319"/>
          </a:xfrm>
        </p:grpSpPr>
        <p:pic>
          <p:nvPicPr>
            <p:cNvPr id="11" name="Grafik 10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821" y="3987452"/>
              <a:ext cx="1665973" cy="4754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J:\Marketing\Own Brand Management\4_Flagship Brands\NEW artwork (without 1964)\Metro Premium 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1066" y="4447740"/>
              <a:ext cx="608973" cy="81280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J:\Marketing\Own Brand Management\4_Flagship Brands\NEW artwork (without 1964)\Metro Chef 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88450" y="4447740"/>
              <a:ext cx="618062" cy="8240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3" descr="J:\Marketing\Own Brand Management\4_Flagship Brands\NEW artwork (without 1964)\Metro Professional 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08688" y="4438759"/>
              <a:ext cx="633968" cy="83301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7" descr="Lambertazzi Schriftzu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259" y="5033032"/>
            <a:ext cx="832965" cy="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4" descr="Bil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614" y="5242169"/>
            <a:ext cx="514256" cy="1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5" descr="Bild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932" y="4821607"/>
            <a:ext cx="814840" cy="2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6" descr="Bild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932" y="5144546"/>
            <a:ext cx="833279" cy="2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7445474" y="5594916"/>
            <a:ext cx="90640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ru-RU" altLang="ru-RU" sz="800" b="1" dirty="0">
                <a:latin typeface="Arial" pitchFamily="34" charset="0"/>
                <a:cs typeface="Arial" pitchFamily="34" charset="0"/>
              </a:rPr>
              <a:t>Вино </a:t>
            </a:r>
            <a:r>
              <a:rPr lang="en-US" altLang="ru-RU" sz="800" b="1" dirty="0">
                <a:latin typeface="Arial" pitchFamily="34" charset="0"/>
                <a:cs typeface="Arial" pitchFamily="34" charset="0"/>
              </a:rPr>
              <a:t>&amp; </a:t>
            </a:r>
            <a:r>
              <a:rPr lang="ru-RU" altLang="ru-RU" sz="800" b="1" dirty="0">
                <a:latin typeface="Arial" pitchFamily="34" charset="0"/>
                <a:cs typeface="Arial" pitchFamily="34" charset="0"/>
              </a:rPr>
              <a:t>Алкоголь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872" y="5566147"/>
            <a:ext cx="442417" cy="4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3100" y="4003070"/>
            <a:ext cx="452561" cy="391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6555" y="3954990"/>
            <a:ext cx="342322" cy="3887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8757" y="4087376"/>
            <a:ext cx="735701" cy="197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http://www.brachfeldshop.de/mediafiles/Bilder/business-ownbrands-tarrington-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133" y="4410943"/>
            <a:ext cx="862188" cy="1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99" t="24902" r="10568" b="29688"/>
          <a:stretch>
            <a:fillRect/>
          </a:stretch>
        </p:blipFill>
        <p:spPr bwMode="auto">
          <a:xfrm>
            <a:off x="8289812" y="4062750"/>
            <a:ext cx="490856" cy="3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6"/>
          <p:cNvSpPr/>
          <p:nvPr/>
        </p:nvSpPr>
        <p:spPr>
          <a:xfrm>
            <a:off x="307910" y="6475445"/>
            <a:ext cx="1313076" cy="3172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8"/>
          <p:cNvSpPr/>
          <p:nvPr/>
        </p:nvSpPr>
        <p:spPr bwMode="auto">
          <a:xfrm>
            <a:off x="4965946" y="3011513"/>
            <a:ext cx="1332569" cy="522456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0598" y="3042977"/>
            <a:ext cx="1443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Флагманские бренды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8"/>
          <p:cNvSpPr/>
          <p:nvPr/>
        </p:nvSpPr>
        <p:spPr bwMode="auto">
          <a:xfrm>
            <a:off x="4956496" y="4042370"/>
            <a:ext cx="1342019" cy="556559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5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1043" y="4075709"/>
            <a:ext cx="16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Эксклюзивные бренды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4854" y="5042857"/>
            <a:ext cx="153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Дополнитель-ные</a:t>
            </a:r>
            <a:r>
              <a:rPr lang="ru-RU" sz="1400" b="1" dirty="0" smtClean="0">
                <a:solidFill>
                  <a:schemeClr val="bg1"/>
                </a:solidFill>
              </a:rPr>
              <a:t> СТМ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580950" y="2495184"/>
            <a:ext cx="3932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000" b="1" dirty="0">
                <a:solidFill>
                  <a:srgbClr val="004282"/>
                </a:solidFill>
                <a:latin typeface="+mj-lt"/>
                <a:cs typeface="Arial" pitchFamily="34" charset="0"/>
              </a:rPr>
              <a:t>ТРЕБОВАНИЯ ПО </a:t>
            </a:r>
            <a:r>
              <a:rPr lang="ru-RU" altLang="ru-RU" sz="2000" b="1" dirty="0" smtClean="0">
                <a:solidFill>
                  <a:srgbClr val="004282"/>
                </a:solidFill>
                <a:latin typeface="+mj-lt"/>
                <a:cs typeface="Arial" pitchFamily="34" charset="0"/>
              </a:rPr>
              <a:t>КАЧЕСТВУ:</a:t>
            </a:r>
            <a:endParaRPr lang="ru-RU" altLang="ru-RU" sz="2000" b="1" dirty="0">
              <a:solidFill>
                <a:srgbClr val="00428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700" y="2803720"/>
            <a:ext cx="4319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>
                <a:solidFill>
                  <a:srgbClr val="FFC000"/>
                </a:solidFill>
                <a:cs typeface="Aharoni" panose="02010803020104030203" pitchFamily="2" charset="-79"/>
              </a:rPr>
              <a:t>Качество продуктов обеспечивается соблюдением высоких стандартов производства и безопасности собственных торговых марок </a:t>
            </a:r>
            <a:r>
              <a:rPr lang="en-US" altLang="ru-RU" sz="1400" b="1" dirty="0">
                <a:solidFill>
                  <a:srgbClr val="FFC000"/>
                </a:solidFill>
                <a:cs typeface="Aharoni" panose="02010803020104030203" pitchFamily="2" charset="-79"/>
              </a:rPr>
              <a:t>METRO.</a:t>
            </a:r>
            <a:endParaRPr lang="ru-RU" altLang="ru-RU" sz="1400" b="1" dirty="0">
              <a:solidFill>
                <a:srgbClr val="FFC000"/>
              </a:solidFill>
              <a:cs typeface="Aharoni" panose="02010803020104030203" pitchFamily="2" charset="-79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0147" y="3689193"/>
            <a:ext cx="418185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400" b="1" dirty="0">
                <a:solidFill>
                  <a:srgbClr val="004282"/>
                </a:solidFill>
                <a:cs typeface="Arial" pitchFamily="34" charset="0"/>
              </a:rPr>
              <a:t>Ежегодный аудит условий </a:t>
            </a:r>
            <a:r>
              <a:rPr lang="ru-RU" altLang="ru-RU" sz="1400" b="1" dirty="0" smtClean="0">
                <a:solidFill>
                  <a:srgbClr val="004282"/>
                </a:solidFill>
                <a:cs typeface="Arial" pitchFamily="34" charset="0"/>
              </a:rPr>
              <a:t>производства</a:t>
            </a:r>
            <a:r>
              <a:rPr lang="ru-RU" altLang="ru-RU" sz="1400" dirty="0" smtClean="0">
                <a:solidFill>
                  <a:srgbClr val="004282"/>
                </a:solidFill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либо предоставление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сертификата соответствия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производства международным стандартам </a:t>
            </a:r>
            <a:r>
              <a:rPr lang="en-US" altLang="ru-RU" sz="1400" b="1" dirty="0">
                <a:solidFill>
                  <a:srgbClr val="004282"/>
                </a:solidFill>
                <a:cs typeface="Arial" pitchFamily="34" charset="0"/>
              </a:rPr>
              <a:t>GFSI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*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 для продуктов питания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;</a:t>
            </a:r>
            <a:endParaRPr lang="ru-RU" altLang="ru-RU" sz="1400" dirty="0">
              <a:solidFill>
                <a:srgbClr val="004282"/>
              </a:solidFill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400" b="1" dirty="0" smtClean="0">
                <a:solidFill>
                  <a:srgbClr val="004282"/>
                </a:solidFill>
                <a:cs typeface="Arial" pitchFamily="34" charset="0"/>
              </a:rPr>
              <a:t>Спецификация </a:t>
            </a:r>
            <a:r>
              <a:rPr lang="ru-RU" altLang="ru-RU" sz="1400" b="1" dirty="0">
                <a:solidFill>
                  <a:srgbClr val="004282"/>
                </a:solidFill>
                <a:cs typeface="Arial" pitchFamily="34" charset="0"/>
              </a:rPr>
              <a:t>продукта</a:t>
            </a:r>
            <a:r>
              <a:rPr lang="en-US" altLang="ru-RU" sz="1400" b="1" dirty="0">
                <a:solidFill>
                  <a:srgbClr val="004282"/>
                </a:solidFill>
                <a:cs typeface="Arial" pitchFamily="34" charset="0"/>
              </a:rPr>
              <a:t>;</a:t>
            </a:r>
            <a:endParaRPr lang="ru-RU" altLang="ru-RU" sz="1400" dirty="0">
              <a:solidFill>
                <a:srgbClr val="004282"/>
              </a:solidFill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400" b="1" dirty="0" smtClean="0">
                <a:solidFill>
                  <a:srgbClr val="004282"/>
                </a:solidFill>
                <a:cs typeface="Arial" pitchFamily="34" charset="0"/>
              </a:rPr>
              <a:t>Лабораторные </a:t>
            </a:r>
            <a:r>
              <a:rPr lang="ru-RU" altLang="ru-RU" sz="1400" b="1" dirty="0">
                <a:solidFill>
                  <a:srgbClr val="004282"/>
                </a:solidFill>
                <a:cs typeface="Arial" pitchFamily="34" charset="0"/>
              </a:rPr>
              <a:t>испытания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 по каждой категории продукции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;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altLang="ru-RU" sz="1400" b="1" dirty="0" smtClean="0">
                <a:solidFill>
                  <a:srgbClr val="004282"/>
                </a:solidFill>
                <a:cs typeface="Arial" pitchFamily="34" charset="0"/>
              </a:rPr>
              <a:t>Регулярная </a:t>
            </a:r>
            <a:r>
              <a:rPr lang="ru-RU" altLang="ru-RU" sz="1400" b="1" dirty="0">
                <a:solidFill>
                  <a:srgbClr val="004282"/>
                </a:solidFill>
                <a:cs typeface="Arial" pitchFamily="34" charset="0"/>
              </a:rPr>
              <a:t>оценка 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каждого артикула в сенсорной лаборатории</a:t>
            </a:r>
            <a:r>
              <a:rPr lang="en-US" altLang="ru-RU" sz="1400" dirty="0">
                <a:solidFill>
                  <a:srgbClr val="004282"/>
                </a:solidFill>
                <a:cs typeface="Arial" pitchFamily="34" charset="0"/>
              </a:rPr>
              <a:t> </a:t>
            </a:r>
            <a:r>
              <a:rPr lang="en-US" altLang="ru-RU" sz="1400" dirty="0" smtClean="0">
                <a:solidFill>
                  <a:srgbClr val="004282"/>
                </a:solidFill>
                <a:cs typeface="Arial" pitchFamily="34" charset="0"/>
              </a:rPr>
              <a:t>METRO</a:t>
            </a:r>
            <a:r>
              <a:rPr lang="ru-RU" altLang="ru-RU" sz="1400" dirty="0">
                <a:solidFill>
                  <a:srgbClr val="004282"/>
                </a:solidFill>
                <a:cs typeface="Arial" pitchFamily="34" charset="0"/>
              </a:rPr>
              <a:t>.</a:t>
            </a:r>
            <a:endParaRPr lang="ru-RU" altLang="ru-RU" sz="1200" dirty="0">
              <a:solidFill>
                <a:srgbClr val="004282"/>
              </a:solidFill>
              <a:cs typeface="Arial" pitchFamily="34" charset="0"/>
            </a:endParaRPr>
          </a:p>
        </p:txBody>
      </p:sp>
      <p:sp>
        <p:nvSpPr>
          <p:cNvPr id="35" name="Rectangle 8"/>
          <p:cNvSpPr/>
          <p:nvPr/>
        </p:nvSpPr>
        <p:spPr>
          <a:xfrm>
            <a:off x="4910598" y="6348514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hlinkClick r:id="rId16"/>
              </a:rPr>
              <a:t>Подробнее на сайте</a:t>
            </a:r>
            <a:endParaRPr lang="ru-RU" altLang="ru-RU" sz="1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7700" y="6623602"/>
            <a:ext cx="3328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 smtClean="0">
                <a:solidFill>
                  <a:srgbClr val="004282"/>
                </a:solidFill>
                <a:cs typeface="Arial" pitchFamily="34" charset="0"/>
              </a:rPr>
              <a:t>*</a:t>
            </a:r>
            <a:r>
              <a:rPr lang="en-US" altLang="ru-RU" sz="1100" dirty="0" smtClean="0">
                <a:solidFill>
                  <a:srgbClr val="004282"/>
                </a:solidFill>
                <a:cs typeface="Arial" pitchFamily="34" charset="0"/>
              </a:rPr>
              <a:t>GFSI – Global Food Safety Initiative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4097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4819" y="6316773"/>
            <a:ext cx="6694781" cy="31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400" b="1" u="sng" dirty="0">
                <a:solidFill>
                  <a:srgbClr val="1A3C7B"/>
                </a:solidFill>
                <a:ea typeface="ＭＳ Ｐゴシック" pitchFamily="34" charset="-128"/>
              </a:rPr>
              <a:t>П</a:t>
            </a:r>
            <a:r>
              <a:rPr lang="ru-RU" altLang="ru-RU" sz="1400" b="1" u="sng" dirty="0" smtClean="0">
                <a:solidFill>
                  <a:srgbClr val="1A3C7B"/>
                </a:solidFill>
                <a:ea typeface="ＭＳ Ｐゴシック" pitchFamily="34" charset="-128"/>
              </a:rPr>
              <a:t>ри возникновении вопросов по работе </a:t>
            </a:r>
            <a:r>
              <a:rPr lang="en-US" altLang="ru-RU" sz="1400" b="1" u="sng" dirty="0" smtClean="0">
                <a:solidFill>
                  <a:srgbClr val="1A3C7B"/>
                </a:solidFill>
                <a:ea typeface="ＭＳ Ｐゴシック" pitchFamily="34" charset="-128"/>
              </a:rPr>
              <a:t>EDI</a:t>
            </a:r>
            <a:r>
              <a:rPr lang="ru-RU" altLang="ru-RU" sz="1400" b="1" u="sng" dirty="0" smtClean="0">
                <a:solidFill>
                  <a:srgbClr val="1A3C7B"/>
                </a:solidFill>
                <a:ea typeface="ＭＳ Ｐゴシック" pitchFamily="34" charset="-128"/>
              </a:rPr>
              <a:t>, обращайтесь по адресу </a:t>
            </a:r>
            <a:r>
              <a:rPr lang="en-US" altLang="ru-RU" sz="1400" b="1" u="sng" dirty="0">
                <a:solidFill>
                  <a:srgbClr val="1A3C7B"/>
                </a:solidFill>
                <a:ea typeface="ＭＳ Ｐゴシック" pitchFamily="34" charset="-128"/>
                <a:hlinkClick r:id="rId2"/>
              </a:rPr>
              <a:t>edi@metro-cc.ru</a:t>
            </a:r>
            <a:endParaRPr lang="ru-RU" sz="14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11679" y="562505"/>
            <a:ext cx="7056437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800" b="1" dirty="0" smtClean="0"/>
              <a:t>EDI – </a:t>
            </a:r>
            <a:r>
              <a:rPr lang="ru-RU" altLang="ru-RU" sz="2800" b="1" dirty="0" smtClean="0"/>
              <a:t>Электронный обмен данными</a:t>
            </a:r>
            <a:endParaRPr lang="en-US" altLang="ru-RU" sz="28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281488" y="4676775"/>
            <a:ext cx="4668837" cy="1312043"/>
          </a:xfrm>
          <a:prstGeom prst="roundRect">
            <a:avLst>
              <a:gd name="adj" fmla="val 0"/>
            </a:avLst>
          </a:prstGeom>
          <a:solidFill>
            <a:srgbClr val="FFE600">
              <a:alpha val="70979"/>
            </a:srgbClr>
          </a:solidFill>
          <a:ln w="6350" algn="ctr">
            <a:solidFill>
              <a:srgbClr val="A3B4D5"/>
            </a:solidFill>
            <a:round/>
            <a:headEnd/>
            <a:tailEnd/>
          </a:ln>
        </p:spPr>
        <p:txBody>
          <a:bodyPr anchor="ctr"/>
          <a:lstStyle>
            <a:lvl1pPr marL="171450" indent="-171450"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altLang="ru-RU" sz="1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ru-RU" sz="1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</a:rPr>
              <a:t>Сокращение временных затрат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</a:rPr>
              <a:t>Возможность передачи данных напрямую между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0000"/>
                </a:solidFill>
                <a:latin typeface="+mn-lt"/>
              </a:rPr>
              <a:t>  системами </a:t>
            </a:r>
            <a:r>
              <a:rPr lang="ru-RU" altLang="ru-RU" sz="1200" b="1" dirty="0">
                <a:solidFill>
                  <a:srgbClr val="000000"/>
                </a:solidFill>
                <a:latin typeface="+mn-lt"/>
              </a:rPr>
              <a:t>– без ручного ввода данных в систему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</a:rPr>
              <a:t>Высокая надежность и защищенность канала передачи данных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4774378"/>
              </p:ext>
            </p:extLst>
          </p:nvPr>
        </p:nvGraphicFramePr>
        <p:xfrm>
          <a:off x="276225" y="1028937"/>
          <a:ext cx="8524875" cy="3049587"/>
        </p:xfrm>
        <a:graphic>
          <a:graphicData uri="http://schemas.openxmlformats.org/drawingml/2006/table">
            <a:tbl>
              <a:tblPr/>
              <a:tblGrid>
                <a:gridCol w="2814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9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0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4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METRO C&amp;C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3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EDI-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провайдер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*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Поставщик</a:t>
                      </a: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4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9" marR="91439" marT="45717" marB="457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5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 descr="MC9004315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63" y="2030413"/>
            <a:ext cx="17287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MC9004315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019300"/>
            <a:ext cx="17287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6"/>
          <p:cNvSpPr>
            <a:spLocks noChangeArrowheads="1"/>
          </p:cNvSpPr>
          <p:nvPr/>
        </p:nvSpPr>
        <p:spPr bwMode="auto">
          <a:xfrm>
            <a:off x="3227388" y="1803400"/>
            <a:ext cx="2606675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3B4D5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4" name="Right Arrow 63"/>
          <p:cNvSpPr>
            <a:spLocks noChangeArrowheads="1"/>
          </p:cNvSpPr>
          <p:nvPr/>
        </p:nvSpPr>
        <p:spPr bwMode="auto">
          <a:xfrm rot="10800000">
            <a:off x="3227388" y="2327275"/>
            <a:ext cx="2606675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E6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9000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5" name="Right Arrow 6"/>
          <p:cNvSpPr>
            <a:spLocks noChangeArrowheads="1"/>
          </p:cNvSpPr>
          <p:nvPr/>
        </p:nvSpPr>
        <p:spPr bwMode="auto">
          <a:xfrm>
            <a:off x="3227388" y="2862263"/>
            <a:ext cx="2606675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A3B4D5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6" name="Right Arrow 63"/>
          <p:cNvSpPr>
            <a:spLocks noChangeArrowheads="1"/>
          </p:cNvSpPr>
          <p:nvPr/>
        </p:nvSpPr>
        <p:spPr bwMode="auto">
          <a:xfrm rot="10800000">
            <a:off x="3227388" y="3427413"/>
            <a:ext cx="2606675" cy="431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E6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9000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35288" y="1889125"/>
            <a:ext cx="3044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заказ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008313" y="2413000"/>
            <a:ext cx="3044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уведомление об отгрузке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08313" y="2949575"/>
            <a:ext cx="30448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уведомление о приемке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008313" y="3514725"/>
            <a:ext cx="30448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счет -фактура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284163" y="5788025"/>
            <a:ext cx="3419417" cy="325438"/>
          </a:xfrm>
          <a:prstGeom prst="rect">
            <a:avLst/>
          </a:prstGeom>
          <a:solidFill>
            <a:srgbClr val="A3B4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gray">
          <a:xfrm>
            <a:off x="276225" y="5407025"/>
            <a:ext cx="3431200" cy="327025"/>
          </a:xfrm>
          <a:prstGeom prst="rect">
            <a:avLst/>
          </a:prstGeom>
          <a:solidFill>
            <a:srgbClr val="A3B4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76225" y="5033963"/>
            <a:ext cx="3427355" cy="327025"/>
          </a:xfrm>
          <a:prstGeom prst="rect">
            <a:avLst/>
          </a:prstGeom>
          <a:solidFill>
            <a:srgbClr val="A3B4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276225" y="4664075"/>
            <a:ext cx="3427355" cy="327025"/>
          </a:xfrm>
          <a:prstGeom prst="rect">
            <a:avLst/>
          </a:prstGeom>
          <a:solidFill>
            <a:srgbClr val="A3B4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13884" y="4671070"/>
            <a:ext cx="30448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Отсутствие ошибок ручного ввода данных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70822" y="5044305"/>
            <a:ext cx="35754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Оптимизация процесса приемки </a:t>
            </a:r>
            <a:r>
              <a:rPr lang="ru-RU" altLang="ru-RU" sz="10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товара (сокращение времени</a:t>
            </a:r>
            <a:r>
              <a:rPr lang="en-US" altLang="ru-RU" sz="10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и автоматизация приемки</a:t>
            </a:r>
            <a:r>
              <a:rPr lang="ru-RU" altLang="ru-RU" sz="1000" dirty="0" smtClean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  <a:endParaRPr lang="ru-RU" altLang="ru-RU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4369" y="5464140"/>
            <a:ext cx="30083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Гарантированное получение заказов </a:t>
            </a:r>
            <a:endParaRPr lang="ru-RU" altLang="ru-RU" b="1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89256" y="5767388"/>
            <a:ext cx="30051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55675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55675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Сокращение временных затрат на обработку документов</a:t>
            </a:r>
            <a:endParaRPr lang="ru-RU" altLang="ru-RU" b="1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3737569" y="4643419"/>
            <a:ext cx="695325" cy="1460500"/>
          </a:xfrm>
          <a:prstGeom prst="homePlate">
            <a:avLst>
              <a:gd name="adj" fmla="val 36634"/>
            </a:avLst>
          </a:prstGeom>
          <a:gradFill rotWithShape="1">
            <a:gsLst>
              <a:gs pos="0">
                <a:srgbClr val="FFFFFF"/>
              </a:gs>
              <a:gs pos="100000">
                <a:srgbClr val="A3B4D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5913" y="6626154"/>
            <a:ext cx="4140200" cy="26987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1000" dirty="0" smtClean="0"/>
              <a:t>8</a:t>
            </a:r>
            <a:endParaRPr lang="en-GB" alt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747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5913" y="6626154"/>
            <a:ext cx="4140200" cy="26987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3580EA5-AE89-403D-8123-8BACC6AE4AC9}" type="slidenum">
              <a:rPr lang="en-GB" altLang="ru-RU" sz="1000" smtClean="0"/>
              <a:pPr algn="ctr" eaLnBrk="1" hangingPunct="1">
                <a:spcBef>
                  <a:spcPct val="0"/>
                </a:spcBef>
              </a:pPr>
              <a:t>9</a:t>
            </a:fld>
            <a:endParaRPr lang="en-GB" altLang="ru-RU" sz="1000" dirty="0" smtClean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3850" y="483493"/>
            <a:ext cx="8435975" cy="465137"/>
          </a:xfrm>
          <a:prstGeom prst="rect">
            <a:avLst/>
          </a:prstGeom>
          <a:extLst/>
        </p:spPr>
        <p:txBody>
          <a:bodyPr vert="horz" lIns="0" tIns="0" rIns="0" bIns="0" rtlCol="0" anchor="ctr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cap="all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Портал </a:t>
            </a:r>
            <a:r>
              <a:rPr lang="en-US" altLang="ru-RU" dirty="0"/>
              <a:t>METRO-LINK</a:t>
            </a:r>
            <a:endParaRPr lang="ru-RU" altLang="ru-RU" dirty="0"/>
          </a:p>
        </p:txBody>
      </p:sp>
      <p:pic>
        <p:nvPicPr>
          <p:cNvPr id="19" name="Picture 3" descr="C:\Users\darya.parshina\Desktop\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708275"/>
            <a:ext cx="2921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3744" y="2971610"/>
            <a:ext cx="1620646" cy="873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0147" y="1240982"/>
            <a:ext cx="8575675" cy="523220"/>
          </a:xfrm>
          <a:prstGeom prst="rect">
            <a:avLst/>
          </a:prstGeom>
          <a:solidFill>
            <a:srgbClr val="FFE6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92075" algn="l" eaLnBrk="0" hangingPunct="0">
              <a:lnSpc>
                <a:spcPct val="115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115000"/>
              </a:lnSpc>
              <a:spcBef>
                <a:spcPct val="30000"/>
              </a:spcBef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altLang="ru-RU" sz="1400" u="sng" dirty="0">
                <a:solidFill>
                  <a:srgbClr val="004282"/>
                </a:solidFill>
                <a:latin typeface="+mn-lt"/>
              </a:rPr>
              <a:t>Metro-Link</a:t>
            </a:r>
            <a:r>
              <a:rPr lang="ru-RU" altLang="ru-RU" sz="1400" dirty="0">
                <a:solidFill>
                  <a:srgbClr val="004282"/>
                </a:solidFill>
                <a:latin typeface="+mn-lt"/>
              </a:rPr>
              <a:t> </a:t>
            </a:r>
            <a:r>
              <a:rPr lang="ru-RU" altLang="ru-RU" sz="1400" b="0" dirty="0" smtClean="0">
                <a:solidFill>
                  <a:srgbClr val="004282"/>
                </a:solidFill>
                <a:latin typeface="+mn-lt"/>
              </a:rPr>
              <a:t>– онлайн-портал </a:t>
            </a:r>
            <a:r>
              <a:rPr lang="ru-RU" altLang="ru-RU" sz="1400" b="0" dirty="0">
                <a:solidFill>
                  <a:srgbClr val="004282"/>
                </a:solidFill>
                <a:latin typeface="+mn-lt"/>
              </a:rPr>
              <a:t>для взаимодействия между</a:t>
            </a:r>
            <a:r>
              <a:rPr lang="en-US" altLang="ru-RU" sz="1400" b="0" dirty="0">
                <a:solidFill>
                  <a:srgbClr val="004282"/>
                </a:solidFill>
                <a:latin typeface="+mn-lt"/>
              </a:rPr>
              <a:t> </a:t>
            </a:r>
            <a:r>
              <a:rPr lang="ru-RU" altLang="ru-RU" sz="1400" b="0" dirty="0">
                <a:solidFill>
                  <a:srgbClr val="004282"/>
                </a:solidFill>
                <a:latin typeface="+mn-lt"/>
              </a:rPr>
              <a:t>поставщиком и METRO.  Портал дает доступ к единой </a:t>
            </a:r>
            <a:r>
              <a:rPr lang="ru-RU" altLang="ru-RU" sz="1400" dirty="0">
                <a:solidFill>
                  <a:srgbClr val="004282"/>
                </a:solidFill>
                <a:latin typeface="+mn-lt"/>
              </a:rPr>
              <a:t>системе интерактивных </a:t>
            </a:r>
            <a:r>
              <a:rPr lang="ru-RU" altLang="ru-RU" sz="1400" dirty="0" smtClean="0">
                <a:solidFill>
                  <a:srgbClr val="004282"/>
                </a:solidFill>
                <a:latin typeface="+mn-lt"/>
              </a:rPr>
              <a:t>отчетов</a:t>
            </a:r>
            <a:endParaRPr lang="en-US" altLang="ru-RU" sz="1400" b="0" dirty="0">
              <a:solidFill>
                <a:srgbClr val="004282"/>
              </a:solidFill>
              <a:latin typeface="+mn-lt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712368" y="2037595"/>
            <a:ext cx="44259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defRPr/>
            </a:pPr>
            <a:r>
              <a:rPr lang="ru-RU" sz="1600" dirty="0"/>
              <a:t>Портал предоставляет данные по: 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продажам</a:t>
            </a:r>
            <a:r>
              <a:rPr lang="en-US" sz="1600" dirty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приемкам товара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уровню </a:t>
            </a:r>
            <a:r>
              <a:rPr lang="ru-RU" sz="1600" b="0" dirty="0"/>
              <a:t>товарного </a:t>
            </a:r>
            <a:r>
              <a:rPr lang="ru-RU" sz="1600" b="0" dirty="0" smtClean="0"/>
              <a:t>запаса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dirty="0" smtClean="0"/>
              <a:t>п</a:t>
            </a:r>
            <a:r>
              <a:rPr lang="ru-RU" sz="1600" b="0" dirty="0" smtClean="0"/>
              <a:t>о </a:t>
            </a:r>
            <a:r>
              <a:rPr lang="ru-RU" sz="1600" b="0" dirty="0"/>
              <a:t>каждому </a:t>
            </a:r>
            <a:r>
              <a:rPr lang="ru-RU" sz="1600" b="0" dirty="0" smtClean="0"/>
              <a:t>ТЦ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артикулам </a:t>
            </a:r>
            <a:r>
              <a:rPr lang="ru-RU" sz="1600" b="0" dirty="0"/>
              <a:t>(активный ассортимент, заблокированные </a:t>
            </a:r>
            <a:r>
              <a:rPr lang="ru-RU" sz="1600" b="0" dirty="0" smtClean="0"/>
              <a:t>артикулы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рекламные </a:t>
            </a:r>
            <a:r>
              <a:rPr lang="ru-RU" sz="1600" b="0" dirty="0"/>
              <a:t>акции по </a:t>
            </a:r>
            <a:r>
              <a:rPr lang="ru-RU" sz="1600" b="0" dirty="0" smtClean="0"/>
              <a:t>ассортименту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smtClean="0"/>
              <a:t>дебет-нотам</a:t>
            </a:r>
            <a:r>
              <a:rPr lang="en-US" sz="1600" b="0" dirty="0" smtClean="0"/>
              <a:t>;</a:t>
            </a:r>
            <a:endParaRPr lang="ru-RU" sz="1600" b="0" dirty="0"/>
          </a:p>
          <a:p>
            <a:pPr marL="285750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b="0" dirty="0" err="1" smtClean="0"/>
              <a:t>неотфактурованным</a:t>
            </a:r>
            <a:r>
              <a:rPr lang="ru-RU" sz="1600" b="0" dirty="0" smtClean="0"/>
              <a:t> поставкам.</a:t>
            </a:r>
            <a:endParaRPr lang="ru-RU" sz="1600" b="0" dirty="0"/>
          </a:p>
        </p:txBody>
      </p:sp>
      <p:sp>
        <p:nvSpPr>
          <p:cNvPr id="23" name="Rectangle 9"/>
          <p:cNvSpPr/>
          <p:nvPr/>
        </p:nvSpPr>
        <p:spPr>
          <a:xfrm>
            <a:off x="819150" y="5441950"/>
            <a:ext cx="4575175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600" dirty="0"/>
              <a:t>Техническая поддержка портала: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0" dirty="0"/>
              <a:t>Адрес</a:t>
            </a:r>
            <a:r>
              <a:rPr lang="en-US" sz="1600" b="0" dirty="0"/>
              <a:t> </a:t>
            </a:r>
            <a:r>
              <a:rPr lang="ru-RU" sz="1600" b="0" dirty="0"/>
              <a:t>портала: </a:t>
            </a:r>
            <a:r>
              <a:rPr lang="en-US" sz="1600" b="0" u="sng" dirty="0">
                <a:solidFill>
                  <a:schemeClr val="tx2"/>
                </a:solidFill>
              </a:rPr>
              <a:t>www.metro-link.com</a:t>
            </a:r>
            <a:endParaRPr lang="en-US" sz="1600" b="0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0" dirty="0"/>
              <a:t>E-mail: </a:t>
            </a:r>
            <a:r>
              <a:rPr lang="ru-RU" sz="1600" b="0" dirty="0">
                <a:solidFill>
                  <a:schemeClr val="tx2"/>
                </a:solidFill>
              </a:rPr>
              <a:t>info_mcc@metro-cc.ru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14"/>
          <p:cNvCxnSpPr/>
          <p:nvPr/>
        </p:nvCxnSpPr>
        <p:spPr bwMode="auto">
          <a:xfrm>
            <a:off x="344488" y="1810874"/>
            <a:ext cx="8475662" cy="0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/>
          <p:cNvCxnSpPr/>
          <p:nvPr/>
        </p:nvCxnSpPr>
        <p:spPr bwMode="auto">
          <a:xfrm>
            <a:off x="427038" y="5405438"/>
            <a:ext cx="8475662" cy="0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/>
          <p:nvPr/>
        </p:nvSpPr>
        <p:spPr>
          <a:xfrm>
            <a:off x="307910" y="6475445"/>
            <a:ext cx="1091682" cy="31724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1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DESIGN" val="Wja1JfBG"/>
  <p:tag name="ARTICULATE_DESIGN_ID_1_OFFICE-DESIGN" val="5rFOgX3l"/>
  <p:tag name="ARTICULATE_DESIGN_ID_METRO" val="ICKvpz6N"/>
  <p:tag name="ARTICULATE_DESIGN_ID_BENUTZERDEFINIERTES DESIGN" val="APgJjX7o"/>
  <p:tag name="ARTICULATE_DESIGN_ID_1_BENUTZERDEFINIERTES DESIGN" val="VAfALdTH"/>
  <p:tag name="ARTICULATE_DESIGN_ID_2_BENUTZERDEFINIERTES DESIGN" val="UFiZsK6k"/>
  <p:tag name="ARTICULATE_DESIGN_ID_MAKRO" val="hpq2RHpR"/>
  <p:tag name="ARTICULATE_DESIGN_ID_INHALT_1" val="9xcnWRWA"/>
  <p:tag name="ARTICULATE_DESIGN_ID_INHALT" val="hI4b77c3"/>
  <p:tag name="ARTICULATE_DESIGN_ID_CONTENT" val="wPpSWPkF"/>
  <p:tag name="ARTICULATE_DESIGN_ID_1_CONTENT" val="aJULF61H"/>
  <p:tag name="ARTICULATE_DESIGN_ID_1_MAKRO" val="kGtpI5GV"/>
  <p:tag name="ARTICULATE_DESIGN_ID_IAPETUS" val="UaggXOkI"/>
  <p:tag name="ARTICULATE_DESIGN_ID_2_CONTENT" val="Mwl2jzLK"/>
  <p:tag name="ARTICULATE_DESIGN_ID_DIAGRAM CHARTS" val="LBSjHPw3"/>
  <p:tag name="ARTICULATE_DESIGN_ID_1_IAPETUS" val="LXrdj7Ce"/>
  <p:tag name="ARTICULATE_DESIGN_ID_DIAGRAM" val="qIIkgyyl"/>
  <p:tag name="TAG_BACKING_FORM_KEY" val="21825032-\\mac\endboss\kunden\serviceplan\metro präsentation\vorlage_metro_ppt_master_4_3_k5.pptx"/>
  <p:tag name="ARTICULATE_PRESENTER_VERSION" val="8"/>
  <p:tag name="ARTICULATE_USED_PAGE_ORIENTATION" val="1"/>
  <p:tag name="ARTICULATE_USED_PAGE_SIZE" val="1"/>
  <p:tag name="ARTICULATE_DESIGN_ID_1_BASF_FOLIENDESIGN_V10" val="a4TCt7c2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5"/>
  <p:tag name="ARTICULATE_USED_LAYOUT" val="15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="" xmlns:thm15="http://schemas.microsoft.com/office/thememl/2012/main" name="makro" id="{485450A1-DA5B-4AFA-9D63-DAD75A8E5062}" vid="{4B5DF7E6-48C4-4373-B625-0875E585BD1C}"/>
    </a:ext>
  </a:extLst>
</a:theme>
</file>

<file path=ppt/theme/theme2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="" xmlns:thm15="http://schemas.microsoft.com/office/thememl/2012/main" name="Iapetus" id="{28B3FB44-0736-48CA-863A-0A572F88C7F0}" vid="{1B745DAE-9A5B-40E7-AF4E-EA9C590F52B2}"/>
    </a:ext>
  </a:extLst>
</a:theme>
</file>

<file path=ppt/theme/theme3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="" xmlns:thm15="http://schemas.microsoft.com/office/thememl/2012/main" name="1_content" id="{B877A830-1AB5-4E98-83A7-B78ACE57FAF9}" vid="{ACD27D6C-D507-4434-956D-43E144808A45}"/>
    </a:ext>
  </a:extLst>
</a:theme>
</file>

<file path=ppt/theme/theme4.xml><?xml version="1.0" encoding="utf-8"?>
<a:theme xmlns:a="http://schemas.openxmlformats.org/drawingml/2006/main" name="DIAGRAM">
  <a:themeElements>
    <a:clrScheme name="Diagramm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="" xmlns:thm15="http://schemas.microsoft.com/office/thememl/2012/main" name="Iapetus" id="{28B3FB44-0736-48CA-863A-0A572F88C7F0}" vid="{1B745DAE-9A5B-40E7-AF4E-EA9C590F52B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1074</Words>
  <Application>Microsoft Office PowerPoint</Application>
  <PresentationFormat>Экран (4:3)</PresentationFormat>
  <Paragraphs>198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MAKRO</vt:lpstr>
      <vt:lpstr>METRO</vt:lpstr>
      <vt:lpstr>CONTENT</vt:lpstr>
      <vt:lpstr>DIAGRAM</vt:lpstr>
      <vt:lpstr>1_METRO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Baustian, Lea</dc:creator>
  <cp:lastModifiedBy>Аксаненко</cp:lastModifiedBy>
  <cp:revision>1189</cp:revision>
  <cp:lastPrinted>2018-11-13T08:18:59Z</cp:lastPrinted>
  <dcterms:created xsi:type="dcterms:W3CDTF">2018-04-09T07:29:09Z</dcterms:created>
  <dcterms:modified xsi:type="dcterms:W3CDTF">2019-11-22T07:52:28Z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474D01C2-0F4A-4AD3-8525-186C83261660</vt:lpwstr>
  </property>
  <property fmtid="{D5CDD505-2E9C-101B-9397-08002B2CF9AE}" pid="3" name="ArticulatePath">
    <vt:lpwstr>190129_METRO_PPT_Master_4_3_excl notes</vt:lpwstr>
  </property>
  <property fmtid="{D5CDD505-2E9C-101B-9397-08002B2CF9AE}" pid="4" name="ArticulateProjectFull">
    <vt:lpwstr>\\Mac\Endboss\Kunden\Serviceplan\Metro Präsentation\Vorlage_METRO_PPT_Master_4_3_K15.ppta</vt:lpwstr>
  </property>
  <property fmtid="{D5CDD505-2E9C-101B-9397-08002B2CF9AE}" pid="5" name="ArticulateProjectVersion">
    <vt:lpwstr>8</vt:lpwstr>
  </property>
  <property fmtid="{D5CDD505-2E9C-101B-9397-08002B2CF9AE}" pid="6" name="ArticulateUseProject">
    <vt:lpwstr>1</vt:lpwstr>
  </property>
  <property fmtid="{D5CDD505-2E9C-101B-9397-08002B2CF9AE}" pid="7" name="NXPowerLiteLastOptimized">
    <vt:lpwstr>3765992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</Properties>
</file>